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8"/>
  </p:notesMasterIdLst>
  <p:sldIdLst>
    <p:sldId id="256" r:id="rId5"/>
    <p:sldId id="257" r:id="rId6"/>
    <p:sldId id="258" r:id="rId7"/>
    <p:sldId id="261" r:id="rId8"/>
    <p:sldId id="263" r:id="rId9"/>
    <p:sldId id="264" r:id="rId10"/>
    <p:sldId id="265" r:id="rId11"/>
    <p:sldId id="266" r:id="rId12"/>
    <p:sldId id="267" r:id="rId13"/>
    <p:sldId id="268" r:id="rId14"/>
    <p:sldId id="269" r:id="rId15"/>
    <p:sldId id="271" r:id="rId16"/>
    <p:sldId id="272"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300" r:id="rId42"/>
    <p:sldId id="301" r:id="rId43"/>
    <p:sldId id="302" r:id="rId44"/>
    <p:sldId id="303" r:id="rId45"/>
    <p:sldId id="304" r:id="rId46"/>
    <p:sldId id="306" r:id="rId47"/>
    <p:sldId id="307" r:id="rId48"/>
    <p:sldId id="308" r:id="rId49"/>
    <p:sldId id="309" r:id="rId50"/>
    <p:sldId id="311" r:id="rId51"/>
    <p:sldId id="312"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Lst>
  <p:sldSz cx="12192000" cy="6858000"/>
  <p:notesSz cx="6858000" cy="9144000"/>
  <p:embeddedFontLst>
    <p:embeddedFont>
      <p:font typeface="Calibri" panose="020F0502020204030204" pitchFamily="34" charset="0"/>
      <p:regular r:id="rId79"/>
      <p:bold r:id="rId80"/>
      <p:italic r:id="rId81"/>
      <p:boldItalic r:id="rId82"/>
    </p:embeddedFont>
    <p:embeddedFont>
      <p:font typeface="Figtree" pitchFamily="2"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2" roundtripDataSignature="AMtx7mhm2D9TMSnh006WA3MqGBQFmjBe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6.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font" Target="fonts/font1.fntdata"/><Relationship Id="rId5" Type="http://schemas.openxmlformats.org/officeDocument/2006/relationships/slide" Target="slides/slide1.xml"/><Relationship Id="rId95"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5.fntdata"/><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customschemas.google.com/relationships/presentationmetadata" Target="meta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font" Target="fonts/font4.fntdata"/><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9" name="Google Shape;72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1" name="Google Shape;78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6" name="Google Shape;79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9" name="Google Shape;86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7" name="Google Shape;91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0" name="Google Shape;95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1" name="Google Shape;97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0" name="Google Shape;105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9" name="Google Shape;107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4" name="Google Shape;109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5" name="Google Shape;114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6" name="Google Shape;117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9" name="Google Shape;121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7" name="Google Shape;124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3" name="Google Shape;125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0" name="Google Shape;126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9" name="Google Shape;129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1" name="Google Shape;1331;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7" name="Google Shape;134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9" name="Google Shape;135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6" name="Google Shape;136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3" name="Google Shape;137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0" name="Google Shape;1410;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2" name="Google Shape;1422;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3" name="Google Shape;1433;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2" name="Google Shape;1452;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5" name="Google Shape;148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2" name="Google Shape;1492;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4" name="Google Shape;1524;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6" name="Google Shape;1546;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7" name="Google Shape;155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9" name="Google Shape;1569;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0" name="Google Shape;1580;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Google Shape;1587;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8" name="Google Shape;158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4" name="Google Shape;1594;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0" name="Google Shape;1610;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6" name="Google Shape;1626;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8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8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94"/>
          <p:cNvSpPr txBox="1">
            <a:spLocks noGrp="1"/>
          </p:cNvSpPr>
          <p:nvPr>
            <p:ph type="title"/>
          </p:nvPr>
        </p:nvSpPr>
        <p:spPr>
          <a:xfrm>
            <a:off x="1773382" y="365125"/>
            <a:ext cx="958041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9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9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95"/>
          <p:cNvSpPr txBox="1">
            <a:spLocks noGrp="1"/>
          </p:cNvSpPr>
          <p:nvPr>
            <p:ph type="body" idx="1"/>
          </p:nvPr>
        </p:nvSpPr>
        <p:spPr>
          <a:xfrm rot="5400000">
            <a:off x="1787886"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86"/>
          <p:cNvSpPr txBox="1">
            <a:spLocks noGrp="1"/>
          </p:cNvSpPr>
          <p:nvPr>
            <p:ph type="title"/>
          </p:nvPr>
        </p:nvSpPr>
        <p:spPr>
          <a:xfrm>
            <a:off x="1847272" y="365125"/>
            <a:ext cx="950652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8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8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88"/>
          <p:cNvSpPr txBox="1">
            <a:spLocks noGrp="1"/>
          </p:cNvSpPr>
          <p:nvPr>
            <p:ph type="title"/>
          </p:nvPr>
        </p:nvSpPr>
        <p:spPr>
          <a:xfrm>
            <a:off x="1773382" y="365125"/>
            <a:ext cx="958041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8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8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8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8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90"/>
          <p:cNvSpPr txBox="1">
            <a:spLocks noGrp="1"/>
          </p:cNvSpPr>
          <p:nvPr>
            <p:ph type="title"/>
          </p:nvPr>
        </p:nvSpPr>
        <p:spPr>
          <a:xfrm>
            <a:off x="1773382" y="365125"/>
            <a:ext cx="958041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9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9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3"/>
          <p:cNvSpPr>
            <a:spLocks noGrp="1"/>
          </p:cNvSpPr>
          <p:nvPr>
            <p:ph type="pic" idx="2"/>
          </p:nvPr>
        </p:nvSpPr>
        <p:spPr>
          <a:xfrm>
            <a:off x="5183188" y="987425"/>
            <a:ext cx="6172200" cy="4873625"/>
          </a:xfrm>
          <a:prstGeom prst="rect">
            <a:avLst/>
          </a:prstGeom>
          <a:noFill/>
          <a:ln>
            <a:noFill/>
          </a:ln>
        </p:spPr>
      </p:sp>
      <p:sp>
        <p:nvSpPr>
          <p:cNvPr id="69" name="Google Shape;69;p9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4"/>
          <p:cNvSpPr txBox="1">
            <a:spLocks noGrp="1"/>
          </p:cNvSpPr>
          <p:nvPr>
            <p:ph type="title"/>
          </p:nvPr>
        </p:nvSpPr>
        <p:spPr>
          <a:xfrm>
            <a:off x="1773382" y="365125"/>
            <a:ext cx="9580418"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84"/>
          <p:cNvPicPr preferRelativeResize="0"/>
          <p:nvPr/>
        </p:nvPicPr>
        <p:blipFill rotWithShape="1">
          <a:blip r:embed="rId13">
            <a:alphaModFix/>
          </a:blip>
          <a:srcRect/>
          <a:stretch/>
        </p:blipFill>
        <p:spPr>
          <a:xfrm>
            <a:off x="239430" y="320675"/>
            <a:ext cx="1330751" cy="13255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r.kth.se/wp-content/uploads/sites/6/2023/11/survey.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7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3084946" y="1752276"/>
            <a:ext cx="7481743"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Figtree"/>
              <a:buNone/>
            </a:pPr>
            <a:r>
              <a:rPr lang="en-GB">
                <a:latin typeface="Figtree"/>
                <a:ea typeface="Figtree"/>
                <a:cs typeface="Figtree"/>
                <a:sym typeface="Figtree"/>
              </a:rPr>
              <a:t>PhD Chapter Survey 2024</a:t>
            </a:r>
            <a:endParaRPr>
              <a:latin typeface="Figtree"/>
              <a:ea typeface="Figtree"/>
              <a:cs typeface="Figtree"/>
              <a:sym typeface="Figtree"/>
            </a:endParaRPr>
          </a:p>
        </p:txBody>
      </p:sp>
      <p:sp>
        <p:nvSpPr>
          <p:cNvPr id="90" name="Google Shape;90;p1"/>
          <p:cNvSpPr/>
          <p:nvPr/>
        </p:nvSpPr>
        <p:spPr>
          <a:xfrm>
            <a:off x="9255125" y="3658359"/>
            <a:ext cx="5264150" cy="5066541"/>
          </a:xfrm>
          <a:prstGeom prst="ellipse">
            <a:avLst/>
          </a:prstGeom>
          <a:solidFill>
            <a:srgbClr val="5C856B">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9559925" y="3994468"/>
            <a:ext cx="5264150" cy="5066541"/>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3">
            <a:alphaModFix/>
          </a:blip>
          <a:srcRect/>
          <a:stretch/>
        </p:blipFill>
        <p:spPr>
          <a:xfrm>
            <a:off x="480015" y="1445491"/>
            <a:ext cx="3086375" cy="30011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3"/>
          <p:cNvSpPr txBox="1">
            <a:spLocks noGrp="1"/>
          </p:cNvSpPr>
          <p:nvPr>
            <p:ph type="title"/>
          </p:nvPr>
        </p:nvSpPr>
        <p:spPr>
          <a:xfrm>
            <a:off x="1562819" y="2506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Salary Ladder Step (data)</a:t>
            </a:r>
            <a:endParaRPr sz="4000">
              <a:latin typeface="Figtree"/>
              <a:ea typeface="Figtree"/>
              <a:cs typeface="Figtree"/>
              <a:sym typeface="Figtree"/>
            </a:endParaRPr>
          </a:p>
        </p:txBody>
      </p:sp>
      <p:sp>
        <p:nvSpPr>
          <p:cNvPr id="251" name="Google Shape;25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pic>
        <p:nvPicPr>
          <p:cNvPr id="252" name="Google Shape;252;p13"/>
          <p:cNvPicPr preferRelativeResize="0"/>
          <p:nvPr/>
        </p:nvPicPr>
        <p:blipFill rotWithShape="1">
          <a:blip r:embed="rId3">
            <a:alphaModFix/>
          </a:blip>
          <a:srcRect/>
          <a:stretch/>
        </p:blipFill>
        <p:spPr>
          <a:xfrm>
            <a:off x="1085158" y="2520952"/>
            <a:ext cx="5324475" cy="2057400"/>
          </a:xfrm>
          <a:prstGeom prst="rect">
            <a:avLst/>
          </a:prstGeom>
          <a:noFill/>
          <a:ln>
            <a:noFill/>
          </a:ln>
        </p:spPr>
      </p:pic>
      <p:sp>
        <p:nvSpPr>
          <p:cNvPr id="253" name="Google Shape;253;p13"/>
          <p:cNvSpPr txBox="1"/>
          <p:nvPr/>
        </p:nvSpPr>
        <p:spPr>
          <a:xfrm>
            <a:off x="1162796" y="4585660"/>
            <a:ext cx="9659668" cy="371156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00BF6F"/>
                </a:solidFill>
                <a:latin typeface="Calibri"/>
                <a:ea typeface="Calibri"/>
                <a:cs typeface="Calibri"/>
                <a:sym typeface="Calibri"/>
              </a:rPr>
              <a:t>Initial (Employed: 32 000 kr, Scholarship: 25 400 kr)</a:t>
            </a:r>
            <a:endParaRPr/>
          </a:p>
          <a:p>
            <a:pPr marL="0" marR="0" lvl="0" indent="0" algn="l" rtl="0">
              <a:lnSpc>
                <a:spcPct val="90000"/>
              </a:lnSpc>
              <a:spcBef>
                <a:spcPts val="0"/>
              </a:spcBef>
              <a:spcAft>
                <a:spcPts val="0"/>
              </a:spcAft>
              <a:buClr>
                <a:srgbClr val="BFD3F9"/>
              </a:buClr>
              <a:buSzPts val="1800"/>
              <a:buFont typeface="Arial"/>
              <a:buNone/>
            </a:pPr>
            <a:r>
              <a:rPr lang="en-GB" sz="1800">
                <a:solidFill>
                  <a:srgbClr val="507CB6"/>
                </a:solidFill>
                <a:latin typeface="Calibri"/>
                <a:ea typeface="Calibri"/>
                <a:cs typeface="Calibri"/>
                <a:sym typeface="Calibri"/>
              </a:rPr>
              <a:t>30% (Employed: 32 600 kr, Scholarship: 25 800 kr)</a:t>
            </a:r>
            <a:endParaRPr/>
          </a:p>
          <a:p>
            <a:pPr marL="0" marR="0" lvl="0" indent="0" algn="l" rtl="0">
              <a:lnSpc>
                <a:spcPct val="90000"/>
              </a:lnSpc>
              <a:spcBef>
                <a:spcPts val="0"/>
              </a:spcBef>
              <a:spcAft>
                <a:spcPts val="0"/>
              </a:spcAft>
              <a:buClr>
                <a:srgbClr val="BFD3F9"/>
              </a:buClr>
              <a:buSzPts val="1800"/>
              <a:buFont typeface="Arial"/>
              <a:buNone/>
            </a:pPr>
            <a:r>
              <a:rPr lang="en-GB" sz="1800">
                <a:solidFill>
                  <a:srgbClr val="F9BE00"/>
                </a:solidFill>
                <a:latin typeface="Calibri"/>
                <a:ea typeface="Calibri"/>
                <a:cs typeface="Calibri"/>
                <a:sym typeface="Calibri"/>
              </a:rPr>
              <a:t>50% (Employed: 35 000 kr, Scholarship: 27 500 kr)</a:t>
            </a:r>
            <a:endParaRPr/>
          </a:p>
          <a:p>
            <a:pPr marL="0" marR="0" lvl="0" indent="0" algn="l" rtl="0">
              <a:lnSpc>
                <a:spcPct val="90000"/>
              </a:lnSpc>
              <a:spcBef>
                <a:spcPts val="0"/>
              </a:spcBef>
              <a:spcAft>
                <a:spcPts val="0"/>
              </a:spcAft>
              <a:buClr>
                <a:srgbClr val="BFD3F9"/>
              </a:buClr>
              <a:buSzPts val="1800"/>
              <a:buFont typeface="Arial"/>
              <a:buNone/>
            </a:pPr>
            <a:r>
              <a:rPr lang="en-GB" sz="1800">
                <a:solidFill>
                  <a:srgbClr val="6BC8CD"/>
                </a:solidFill>
                <a:latin typeface="Calibri"/>
                <a:ea typeface="Calibri"/>
                <a:cs typeface="Calibri"/>
                <a:sym typeface="Calibri"/>
              </a:rPr>
              <a:t>80% (Employed: 36 100 kr, Scholarship: 28 300 kr)</a:t>
            </a:r>
            <a:endParaRPr/>
          </a:p>
          <a:p>
            <a:pPr marL="0" marR="0" lvl="0" indent="0" algn="l" rtl="0">
              <a:lnSpc>
                <a:spcPct val="90000"/>
              </a:lnSpc>
              <a:spcBef>
                <a:spcPts val="0"/>
              </a:spcBef>
              <a:spcAft>
                <a:spcPts val="0"/>
              </a:spcAft>
              <a:buClr>
                <a:srgbClr val="BFD3F9"/>
              </a:buClr>
              <a:buSzPts val="1800"/>
              <a:buFont typeface="Arial"/>
              <a:buNone/>
            </a:pPr>
            <a:r>
              <a:rPr lang="en-GB" sz="1800">
                <a:solidFill>
                  <a:srgbClr val="FF8B4F"/>
                </a:solidFill>
                <a:latin typeface="Calibri"/>
                <a:ea typeface="Calibri"/>
                <a:cs typeface="Calibri"/>
                <a:sym typeface="Calibri"/>
              </a:rPr>
              <a:t>Other (please specify, for example, if you have a different salary for being an industrial PhD, or receive a value different than the ones formally established in the salary ladder)</a:t>
            </a:r>
            <a:endParaRPr/>
          </a:p>
          <a:p>
            <a:pPr marL="457200" marR="0" lvl="1" indent="0" algn="l" rtl="0">
              <a:lnSpc>
                <a:spcPct val="90000"/>
              </a:lnSpc>
              <a:spcBef>
                <a:spcPts val="0"/>
              </a:spcBef>
              <a:spcAft>
                <a:spcPts val="0"/>
              </a:spcAft>
              <a:buClr>
                <a:srgbClr val="BFD3F9"/>
              </a:buClr>
              <a:buSzPts val="1400"/>
              <a:buFont typeface="Arial"/>
              <a:buNone/>
            </a:pPr>
            <a:r>
              <a:rPr lang="en-GB" sz="1400" b="0" i="0" u="none" strike="noStrike" cap="none">
                <a:solidFill>
                  <a:srgbClr val="FF8B4F"/>
                </a:solidFill>
                <a:latin typeface="Calibri"/>
                <a:ea typeface="Calibri"/>
                <a:cs typeface="Calibri"/>
                <a:sym typeface="Calibri"/>
              </a:rPr>
              <a:t>Mainly industrial PhD students and some other people that don’t have a contract at KTH.</a:t>
            </a:r>
            <a:endParaRPr/>
          </a:p>
        </p:txBody>
      </p:sp>
      <p:sp>
        <p:nvSpPr>
          <p:cNvPr id="254" name="Google Shape;254;p13"/>
          <p:cNvSpPr txBox="1"/>
          <p:nvPr/>
        </p:nvSpPr>
        <p:spPr>
          <a:xfrm>
            <a:off x="726203" y="1884497"/>
            <a:ext cx="9659668" cy="11254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Q9</a:t>
            </a:r>
            <a:r>
              <a:rPr lang="en-GB" sz="1800">
                <a:solidFill>
                  <a:srgbClr val="1751A6"/>
                </a:solidFill>
                <a:latin typeface="Calibri"/>
                <a:ea typeface="Calibri"/>
                <a:cs typeface="Calibri"/>
                <a:sym typeface="Calibri"/>
              </a:rPr>
              <a:t>: In which step of the salary ladder are you currently? For scholarship students, the values described are tax-free.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pic>
        <p:nvPicPr>
          <p:cNvPr id="260" name="Google Shape;260;p14"/>
          <p:cNvPicPr preferRelativeResize="0"/>
          <p:nvPr/>
        </p:nvPicPr>
        <p:blipFill rotWithShape="1">
          <a:blip r:embed="rId3">
            <a:alphaModFix/>
          </a:blip>
          <a:srcRect/>
          <a:stretch/>
        </p:blipFill>
        <p:spPr>
          <a:xfrm>
            <a:off x="6293697" y="2422056"/>
            <a:ext cx="5762625" cy="3162300"/>
          </a:xfrm>
          <a:prstGeom prst="rect">
            <a:avLst/>
          </a:prstGeom>
          <a:noFill/>
          <a:ln>
            <a:noFill/>
          </a:ln>
        </p:spPr>
      </p:pic>
      <p:pic>
        <p:nvPicPr>
          <p:cNvPr id="261" name="Google Shape;261;p14"/>
          <p:cNvPicPr preferRelativeResize="0"/>
          <p:nvPr/>
        </p:nvPicPr>
        <p:blipFill rotWithShape="1">
          <a:blip r:embed="rId4">
            <a:alphaModFix/>
          </a:blip>
          <a:srcRect/>
          <a:stretch/>
        </p:blipFill>
        <p:spPr>
          <a:xfrm>
            <a:off x="356106" y="2974506"/>
            <a:ext cx="5324475" cy="2057400"/>
          </a:xfrm>
          <a:prstGeom prst="rect">
            <a:avLst/>
          </a:prstGeom>
          <a:noFill/>
          <a:ln>
            <a:noFill/>
          </a:ln>
        </p:spPr>
      </p:pic>
      <p:sp>
        <p:nvSpPr>
          <p:cNvPr id="262" name="Google Shape;262;p14"/>
          <p:cNvSpPr txBox="1"/>
          <p:nvPr/>
        </p:nvSpPr>
        <p:spPr>
          <a:xfrm>
            <a:off x="972665" y="5068131"/>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00BF6F"/>
                </a:solidFill>
                <a:latin typeface="Calibri"/>
                <a:ea typeface="Calibri"/>
                <a:cs typeface="Calibri"/>
                <a:sym typeface="Calibri"/>
              </a:rPr>
              <a:t>Initial</a:t>
            </a:r>
            <a:endParaRPr/>
          </a:p>
        </p:txBody>
      </p:sp>
      <p:sp>
        <p:nvSpPr>
          <p:cNvPr id="263" name="Google Shape;263;p14"/>
          <p:cNvSpPr txBox="1"/>
          <p:nvPr/>
        </p:nvSpPr>
        <p:spPr>
          <a:xfrm>
            <a:off x="1989529" y="5068131"/>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507CB6"/>
                </a:solidFill>
                <a:latin typeface="Calibri"/>
                <a:ea typeface="Calibri"/>
                <a:cs typeface="Calibri"/>
                <a:sym typeface="Calibri"/>
              </a:rPr>
              <a:t>30%</a:t>
            </a:r>
            <a:endParaRPr sz="2000">
              <a:solidFill>
                <a:srgbClr val="00BF6F"/>
              </a:solidFill>
              <a:latin typeface="Calibri"/>
              <a:ea typeface="Calibri"/>
              <a:cs typeface="Calibri"/>
              <a:sym typeface="Calibri"/>
            </a:endParaRPr>
          </a:p>
        </p:txBody>
      </p:sp>
      <p:sp>
        <p:nvSpPr>
          <p:cNvPr id="264" name="Google Shape;264;p14"/>
          <p:cNvSpPr txBox="1"/>
          <p:nvPr/>
        </p:nvSpPr>
        <p:spPr>
          <a:xfrm>
            <a:off x="2929869" y="5068131"/>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9BE00"/>
                </a:solidFill>
                <a:latin typeface="Calibri"/>
                <a:ea typeface="Calibri"/>
                <a:cs typeface="Calibri"/>
                <a:sym typeface="Calibri"/>
              </a:rPr>
              <a:t>50%</a:t>
            </a:r>
            <a:endParaRPr sz="2000">
              <a:solidFill>
                <a:srgbClr val="00BF6F"/>
              </a:solidFill>
              <a:latin typeface="Calibri"/>
              <a:ea typeface="Calibri"/>
              <a:cs typeface="Calibri"/>
              <a:sym typeface="Calibri"/>
            </a:endParaRPr>
          </a:p>
        </p:txBody>
      </p:sp>
      <p:sp>
        <p:nvSpPr>
          <p:cNvPr id="265" name="Google Shape;265;p14"/>
          <p:cNvSpPr txBox="1"/>
          <p:nvPr/>
        </p:nvSpPr>
        <p:spPr>
          <a:xfrm>
            <a:off x="3870209" y="5068131"/>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6BC8CD"/>
                </a:solidFill>
                <a:latin typeface="Calibri"/>
                <a:ea typeface="Calibri"/>
                <a:cs typeface="Calibri"/>
                <a:sym typeface="Calibri"/>
              </a:rPr>
              <a:t>80%</a:t>
            </a:r>
            <a:endParaRPr sz="2000">
              <a:solidFill>
                <a:srgbClr val="00BF6F"/>
              </a:solidFill>
              <a:latin typeface="Calibri"/>
              <a:ea typeface="Calibri"/>
              <a:cs typeface="Calibri"/>
              <a:sym typeface="Calibri"/>
            </a:endParaRPr>
          </a:p>
        </p:txBody>
      </p:sp>
      <p:sp>
        <p:nvSpPr>
          <p:cNvPr id="266" name="Google Shape;266;p14"/>
          <p:cNvSpPr txBox="1"/>
          <p:nvPr/>
        </p:nvSpPr>
        <p:spPr>
          <a:xfrm>
            <a:off x="4678204" y="5068131"/>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F8B4F"/>
                </a:solidFill>
                <a:latin typeface="Calibri"/>
                <a:ea typeface="Calibri"/>
                <a:cs typeface="Calibri"/>
                <a:sym typeface="Calibri"/>
              </a:rPr>
              <a:t>Other</a:t>
            </a:r>
            <a:endParaRPr sz="2000">
              <a:solidFill>
                <a:srgbClr val="00BF6F"/>
              </a:solidFill>
              <a:latin typeface="Calibri"/>
              <a:ea typeface="Calibri"/>
              <a:cs typeface="Calibri"/>
              <a:sym typeface="Calibri"/>
            </a:endParaRPr>
          </a:p>
        </p:txBody>
      </p:sp>
      <p:sp>
        <p:nvSpPr>
          <p:cNvPr id="267" name="Google Shape;267;p14"/>
          <p:cNvSpPr txBox="1"/>
          <p:nvPr/>
        </p:nvSpPr>
        <p:spPr>
          <a:xfrm>
            <a:off x="356106" y="2241213"/>
            <a:ext cx="5918710" cy="139413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BFD3F9"/>
              </a:buClr>
              <a:buSzPts val="2400"/>
              <a:buFont typeface="Arial"/>
              <a:buNone/>
            </a:pPr>
            <a:r>
              <a:rPr lang="en-GB" sz="2400">
                <a:solidFill>
                  <a:srgbClr val="1751A6"/>
                </a:solidFill>
                <a:latin typeface="Calibri"/>
                <a:ea typeface="Calibri"/>
                <a:cs typeface="Calibri"/>
                <a:sym typeface="Calibri"/>
              </a:rPr>
              <a:t> </a:t>
            </a:r>
            <a:r>
              <a:rPr lang="en-GB" sz="2400" u="sng">
                <a:solidFill>
                  <a:srgbClr val="1751A6"/>
                </a:solidFill>
                <a:latin typeface="Calibri"/>
                <a:ea typeface="Calibri"/>
                <a:cs typeface="Calibri"/>
                <a:sym typeface="Calibri"/>
              </a:rPr>
              <a:t>Correlation by year a PhD student is in:</a:t>
            </a:r>
            <a:endParaRPr/>
          </a:p>
        </p:txBody>
      </p:sp>
      <p:sp>
        <p:nvSpPr>
          <p:cNvPr id="268" name="Google Shape;268;p14"/>
          <p:cNvSpPr txBox="1"/>
          <p:nvPr/>
        </p:nvSpPr>
        <p:spPr>
          <a:xfrm>
            <a:off x="1562819" y="250623"/>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Salary Ladder Step (data)</a:t>
            </a:r>
            <a:endParaRPr sz="4000">
              <a:solidFill>
                <a:schemeClr val="dk1"/>
              </a:solidFill>
              <a:latin typeface="Figtree"/>
              <a:ea typeface="Figtree"/>
              <a:cs typeface="Figtree"/>
              <a:sym typeface="Figtre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pic>
        <p:nvPicPr>
          <p:cNvPr id="304" name="Google Shape;304;p16"/>
          <p:cNvPicPr preferRelativeResize="0"/>
          <p:nvPr/>
        </p:nvPicPr>
        <p:blipFill rotWithShape="1">
          <a:blip r:embed="rId3">
            <a:alphaModFix/>
          </a:blip>
          <a:srcRect/>
          <a:stretch/>
        </p:blipFill>
        <p:spPr>
          <a:xfrm>
            <a:off x="1169833" y="1592335"/>
            <a:ext cx="4043087" cy="1562266"/>
          </a:xfrm>
          <a:prstGeom prst="rect">
            <a:avLst/>
          </a:prstGeom>
          <a:noFill/>
          <a:ln>
            <a:noFill/>
          </a:ln>
        </p:spPr>
      </p:pic>
      <p:sp>
        <p:nvSpPr>
          <p:cNvPr id="305" name="Google Shape;305;p16"/>
          <p:cNvSpPr txBox="1"/>
          <p:nvPr/>
        </p:nvSpPr>
        <p:spPr>
          <a:xfrm>
            <a:off x="1513054" y="3224977"/>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00BF6F"/>
                </a:solidFill>
                <a:latin typeface="Calibri"/>
                <a:ea typeface="Calibri"/>
                <a:cs typeface="Calibri"/>
                <a:sym typeface="Calibri"/>
              </a:rPr>
              <a:t>Initial</a:t>
            </a:r>
            <a:endParaRPr/>
          </a:p>
        </p:txBody>
      </p:sp>
      <p:sp>
        <p:nvSpPr>
          <p:cNvPr id="306" name="Google Shape;306;p16"/>
          <p:cNvSpPr txBox="1"/>
          <p:nvPr/>
        </p:nvSpPr>
        <p:spPr>
          <a:xfrm>
            <a:off x="2383879" y="3257797"/>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507CB6"/>
                </a:solidFill>
                <a:latin typeface="Calibri"/>
                <a:ea typeface="Calibri"/>
                <a:cs typeface="Calibri"/>
                <a:sym typeface="Calibri"/>
              </a:rPr>
              <a:t>30%</a:t>
            </a:r>
            <a:endParaRPr sz="2000">
              <a:solidFill>
                <a:srgbClr val="00BF6F"/>
              </a:solidFill>
              <a:latin typeface="Calibri"/>
              <a:ea typeface="Calibri"/>
              <a:cs typeface="Calibri"/>
              <a:sym typeface="Calibri"/>
            </a:endParaRPr>
          </a:p>
        </p:txBody>
      </p:sp>
      <p:sp>
        <p:nvSpPr>
          <p:cNvPr id="307" name="Google Shape;307;p16"/>
          <p:cNvSpPr txBox="1"/>
          <p:nvPr/>
        </p:nvSpPr>
        <p:spPr>
          <a:xfrm>
            <a:off x="3064720" y="3257797"/>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9BE00"/>
                </a:solidFill>
                <a:latin typeface="Calibri"/>
                <a:ea typeface="Calibri"/>
                <a:cs typeface="Calibri"/>
                <a:sym typeface="Calibri"/>
              </a:rPr>
              <a:t>50%</a:t>
            </a:r>
            <a:endParaRPr sz="2000">
              <a:solidFill>
                <a:srgbClr val="00BF6F"/>
              </a:solidFill>
              <a:latin typeface="Calibri"/>
              <a:ea typeface="Calibri"/>
              <a:cs typeface="Calibri"/>
              <a:sym typeface="Calibri"/>
            </a:endParaRPr>
          </a:p>
        </p:txBody>
      </p:sp>
      <p:sp>
        <p:nvSpPr>
          <p:cNvPr id="308" name="Google Shape;308;p16"/>
          <p:cNvSpPr txBox="1"/>
          <p:nvPr/>
        </p:nvSpPr>
        <p:spPr>
          <a:xfrm>
            <a:off x="3745561" y="3257797"/>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6BC8CD"/>
                </a:solidFill>
                <a:latin typeface="Calibri"/>
                <a:ea typeface="Calibri"/>
                <a:cs typeface="Calibri"/>
                <a:sym typeface="Calibri"/>
              </a:rPr>
              <a:t>80%</a:t>
            </a:r>
            <a:endParaRPr sz="2000">
              <a:solidFill>
                <a:srgbClr val="00BF6F"/>
              </a:solidFill>
              <a:latin typeface="Calibri"/>
              <a:ea typeface="Calibri"/>
              <a:cs typeface="Calibri"/>
              <a:sym typeface="Calibri"/>
            </a:endParaRPr>
          </a:p>
        </p:txBody>
      </p:sp>
      <p:sp>
        <p:nvSpPr>
          <p:cNvPr id="309" name="Google Shape;309;p16"/>
          <p:cNvSpPr txBox="1"/>
          <p:nvPr/>
        </p:nvSpPr>
        <p:spPr>
          <a:xfrm>
            <a:off x="4426402" y="3244485"/>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F8B4F"/>
                </a:solidFill>
                <a:latin typeface="Calibri"/>
                <a:ea typeface="Calibri"/>
                <a:cs typeface="Calibri"/>
                <a:sym typeface="Calibri"/>
              </a:rPr>
              <a:t>Other</a:t>
            </a:r>
            <a:endParaRPr sz="2000">
              <a:solidFill>
                <a:srgbClr val="00BF6F"/>
              </a:solidFill>
              <a:latin typeface="Calibri"/>
              <a:ea typeface="Calibri"/>
              <a:cs typeface="Calibri"/>
              <a:sym typeface="Calibri"/>
            </a:endParaRPr>
          </a:p>
        </p:txBody>
      </p:sp>
      <p:sp>
        <p:nvSpPr>
          <p:cNvPr id="310" name="Google Shape;310;p16"/>
          <p:cNvSpPr txBox="1"/>
          <p:nvPr/>
        </p:nvSpPr>
        <p:spPr>
          <a:xfrm>
            <a:off x="1637922" y="1394300"/>
            <a:ext cx="3836657"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Correlation  by school:</a:t>
            </a:r>
            <a:endParaRPr/>
          </a:p>
        </p:txBody>
      </p:sp>
      <p:pic>
        <p:nvPicPr>
          <p:cNvPr id="311" name="Google Shape;311;p16"/>
          <p:cNvPicPr preferRelativeResize="0"/>
          <p:nvPr/>
        </p:nvPicPr>
        <p:blipFill rotWithShape="1">
          <a:blip r:embed="rId4">
            <a:alphaModFix/>
          </a:blip>
          <a:srcRect/>
          <a:stretch/>
        </p:blipFill>
        <p:spPr>
          <a:xfrm>
            <a:off x="5885989" y="2373468"/>
            <a:ext cx="5362575" cy="2984389"/>
          </a:xfrm>
          <a:prstGeom prst="rect">
            <a:avLst/>
          </a:prstGeom>
          <a:noFill/>
          <a:ln>
            <a:noFill/>
          </a:ln>
        </p:spPr>
      </p:pic>
      <p:sp>
        <p:nvSpPr>
          <p:cNvPr id="312" name="Google Shape;312;p16"/>
          <p:cNvSpPr txBox="1"/>
          <p:nvPr/>
        </p:nvSpPr>
        <p:spPr>
          <a:xfrm>
            <a:off x="6672146" y="2013423"/>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313" name="Google Shape;313;p16"/>
          <p:cNvSpPr txBox="1"/>
          <p:nvPr/>
        </p:nvSpPr>
        <p:spPr>
          <a:xfrm>
            <a:off x="7455630" y="2012480"/>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314" name="Google Shape;314;p16"/>
          <p:cNvSpPr txBox="1"/>
          <p:nvPr/>
        </p:nvSpPr>
        <p:spPr>
          <a:xfrm>
            <a:off x="8671716" y="2013423"/>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315" name="Google Shape;315;p16"/>
          <p:cNvSpPr txBox="1"/>
          <p:nvPr/>
        </p:nvSpPr>
        <p:spPr>
          <a:xfrm>
            <a:off x="9720632" y="2012480"/>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316" name="Google Shape;316;p16"/>
          <p:cNvSpPr txBox="1"/>
          <p:nvPr/>
        </p:nvSpPr>
        <p:spPr>
          <a:xfrm>
            <a:off x="10506209" y="2007872"/>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317" name="Google Shape;317;p16"/>
          <p:cNvSpPr txBox="1"/>
          <p:nvPr/>
        </p:nvSpPr>
        <p:spPr>
          <a:xfrm>
            <a:off x="6418660" y="5311909"/>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318" name="Google Shape;318;p16"/>
          <p:cNvSpPr txBox="1"/>
          <p:nvPr/>
        </p:nvSpPr>
        <p:spPr>
          <a:xfrm>
            <a:off x="6838949" y="53119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319" name="Google Shape;319;p16"/>
          <p:cNvSpPr txBox="1"/>
          <p:nvPr/>
        </p:nvSpPr>
        <p:spPr>
          <a:xfrm>
            <a:off x="7314003" y="53119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320" name="Google Shape;320;p16"/>
          <p:cNvSpPr txBox="1"/>
          <p:nvPr/>
        </p:nvSpPr>
        <p:spPr>
          <a:xfrm>
            <a:off x="7776705" y="53119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321" name="Google Shape;321;p16"/>
          <p:cNvSpPr txBox="1"/>
          <p:nvPr/>
        </p:nvSpPr>
        <p:spPr>
          <a:xfrm>
            <a:off x="8239407" y="53119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322" name="Google Shape;322;p16"/>
          <p:cNvSpPr txBox="1"/>
          <p:nvPr/>
        </p:nvSpPr>
        <p:spPr>
          <a:xfrm>
            <a:off x="8733622" y="53119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323" name="Google Shape;323;p16"/>
          <p:cNvSpPr txBox="1"/>
          <p:nvPr/>
        </p:nvSpPr>
        <p:spPr>
          <a:xfrm>
            <a:off x="9174836" y="53119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324" name="Google Shape;324;p16"/>
          <p:cNvSpPr txBox="1"/>
          <p:nvPr/>
        </p:nvSpPr>
        <p:spPr>
          <a:xfrm>
            <a:off x="9637783" y="53119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325" name="Google Shape;325;p16"/>
          <p:cNvSpPr txBox="1"/>
          <p:nvPr/>
        </p:nvSpPr>
        <p:spPr>
          <a:xfrm>
            <a:off x="10118714" y="53119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326" name="Google Shape;326;p16"/>
          <p:cNvSpPr txBox="1"/>
          <p:nvPr/>
        </p:nvSpPr>
        <p:spPr>
          <a:xfrm>
            <a:off x="10583154" y="53119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327" name="Google Shape;327;p16"/>
          <p:cNvSpPr txBox="1"/>
          <p:nvPr/>
        </p:nvSpPr>
        <p:spPr>
          <a:xfrm>
            <a:off x="11045856" y="5311909"/>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grpSp>
        <p:nvGrpSpPr>
          <p:cNvPr id="328" name="Google Shape;328;p16"/>
          <p:cNvGrpSpPr/>
          <p:nvPr/>
        </p:nvGrpSpPr>
        <p:grpSpPr>
          <a:xfrm>
            <a:off x="701805" y="3859469"/>
            <a:ext cx="4386874" cy="2785328"/>
            <a:chOff x="6353821" y="1799964"/>
            <a:chExt cx="6060527" cy="3870039"/>
          </a:xfrm>
        </p:grpSpPr>
        <p:pic>
          <p:nvPicPr>
            <p:cNvPr id="329" name="Google Shape;329;p16"/>
            <p:cNvPicPr preferRelativeResize="0"/>
            <p:nvPr/>
          </p:nvPicPr>
          <p:blipFill rotWithShape="1">
            <a:blip r:embed="rId5">
              <a:alphaModFix/>
            </a:blip>
            <a:srcRect/>
            <a:stretch/>
          </p:blipFill>
          <p:spPr>
            <a:xfrm>
              <a:off x="6353823" y="2549421"/>
              <a:ext cx="5591175" cy="2868263"/>
            </a:xfrm>
            <a:prstGeom prst="rect">
              <a:avLst/>
            </a:prstGeom>
            <a:noFill/>
            <a:ln>
              <a:noFill/>
            </a:ln>
          </p:spPr>
        </p:pic>
        <p:sp>
          <p:nvSpPr>
            <p:cNvPr id="330" name="Google Shape;330;p16"/>
            <p:cNvSpPr txBox="1"/>
            <p:nvPr/>
          </p:nvSpPr>
          <p:spPr>
            <a:xfrm>
              <a:off x="7303783" y="2297102"/>
              <a:ext cx="766685" cy="513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331" name="Google Shape;331;p16"/>
            <p:cNvSpPr txBox="1"/>
            <p:nvPr/>
          </p:nvSpPr>
          <p:spPr>
            <a:xfrm>
              <a:off x="8142007" y="2296159"/>
              <a:ext cx="970907" cy="513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332" name="Google Shape;332;p16"/>
            <p:cNvSpPr txBox="1"/>
            <p:nvPr/>
          </p:nvSpPr>
          <p:spPr>
            <a:xfrm>
              <a:off x="9346576" y="2297102"/>
              <a:ext cx="985676" cy="513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rgbClr val="FF0000"/>
                  </a:solidFill>
                  <a:latin typeface="Calibri"/>
                  <a:ea typeface="Calibri"/>
                  <a:cs typeface="Calibri"/>
                  <a:sym typeface="Calibri"/>
                </a:rPr>
                <a:t>EECS</a:t>
              </a:r>
              <a:endParaRPr sz="1800" dirty="0">
                <a:solidFill>
                  <a:srgbClr val="FF0000"/>
                </a:solidFill>
                <a:latin typeface="Calibri"/>
                <a:ea typeface="Calibri"/>
                <a:cs typeface="Calibri"/>
                <a:sym typeface="Calibri"/>
              </a:endParaRPr>
            </a:p>
          </p:txBody>
        </p:sp>
        <p:sp>
          <p:nvSpPr>
            <p:cNvPr id="333" name="Google Shape;333;p16"/>
            <p:cNvSpPr txBox="1"/>
            <p:nvPr/>
          </p:nvSpPr>
          <p:spPr>
            <a:xfrm>
              <a:off x="10510545" y="2296159"/>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334" name="Google Shape;334;p16"/>
            <p:cNvSpPr txBox="1"/>
            <p:nvPr/>
          </p:nvSpPr>
          <p:spPr>
            <a:xfrm>
              <a:off x="11298781" y="2297102"/>
              <a:ext cx="1115567" cy="513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rgbClr val="BF9000"/>
                  </a:solidFill>
                  <a:latin typeface="Calibri"/>
                  <a:ea typeface="Calibri"/>
                  <a:cs typeface="Calibri"/>
                  <a:sym typeface="Calibri"/>
                </a:rPr>
                <a:t>SCI</a:t>
              </a:r>
              <a:endParaRPr sz="1800" dirty="0">
                <a:solidFill>
                  <a:srgbClr val="BF9000"/>
                </a:solidFill>
                <a:latin typeface="Calibri"/>
                <a:ea typeface="Calibri"/>
                <a:cs typeface="Calibri"/>
                <a:sym typeface="Calibri"/>
              </a:endParaRPr>
            </a:p>
          </p:txBody>
        </p:sp>
        <p:sp>
          <p:nvSpPr>
            <p:cNvPr id="335" name="Google Shape;335;p16"/>
            <p:cNvSpPr txBox="1"/>
            <p:nvPr/>
          </p:nvSpPr>
          <p:spPr>
            <a:xfrm>
              <a:off x="6353821" y="1799964"/>
              <a:ext cx="4567529" cy="39607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Current year of PhD Student </a:t>
              </a:r>
              <a:endParaRPr/>
            </a:p>
          </p:txBody>
        </p:sp>
        <p:sp>
          <p:nvSpPr>
            <p:cNvPr id="336" name="Google Shape;336;p16"/>
            <p:cNvSpPr txBox="1"/>
            <p:nvPr/>
          </p:nvSpPr>
          <p:spPr>
            <a:xfrm>
              <a:off x="7075785" y="5393004"/>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337" name="Google Shape;337;p16"/>
            <p:cNvSpPr txBox="1"/>
            <p:nvPr/>
          </p:nvSpPr>
          <p:spPr>
            <a:xfrm>
              <a:off x="7496074"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338" name="Google Shape;338;p16"/>
            <p:cNvSpPr txBox="1"/>
            <p:nvPr/>
          </p:nvSpPr>
          <p:spPr>
            <a:xfrm>
              <a:off x="7971128"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339" name="Google Shape;339;p16"/>
            <p:cNvSpPr txBox="1"/>
            <p:nvPr/>
          </p:nvSpPr>
          <p:spPr>
            <a:xfrm>
              <a:off x="8433830"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340" name="Google Shape;340;p16"/>
            <p:cNvSpPr txBox="1"/>
            <p:nvPr/>
          </p:nvSpPr>
          <p:spPr>
            <a:xfrm>
              <a:off x="8896532"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341" name="Google Shape;341;p16"/>
            <p:cNvSpPr txBox="1"/>
            <p:nvPr/>
          </p:nvSpPr>
          <p:spPr>
            <a:xfrm>
              <a:off x="9390747"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342" name="Google Shape;342;p16"/>
            <p:cNvSpPr txBox="1"/>
            <p:nvPr/>
          </p:nvSpPr>
          <p:spPr>
            <a:xfrm>
              <a:off x="9831961"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343" name="Google Shape;343;p16"/>
            <p:cNvSpPr txBox="1"/>
            <p:nvPr/>
          </p:nvSpPr>
          <p:spPr>
            <a:xfrm>
              <a:off x="10294908"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344" name="Google Shape;344;p16"/>
            <p:cNvSpPr txBox="1"/>
            <p:nvPr/>
          </p:nvSpPr>
          <p:spPr>
            <a:xfrm>
              <a:off x="10775839"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345" name="Google Shape;345;p16"/>
            <p:cNvSpPr txBox="1"/>
            <p:nvPr/>
          </p:nvSpPr>
          <p:spPr>
            <a:xfrm>
              <a:off x="11240279"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346" name="Google Shape;346;p16"/>
            <p:cNvSpPr txBox="1"/>
            <p:nvPr/>
          </p:nvSpPr>
          <p:spPr>
            <a:xfrm>
              <a:off x="11702981" y="5393004"/>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grpSp>
      <p:sp>
        <p:nvSpPr>
          <p:cNvPr id="347" name="Google Shape;347;p16"/>
          <p:cNvSpPr txBox="1"/>
          <p:nvPr/>
        </p:nvSpPr>
        <p:spPr>
          <a:xfrm>
            <a:off x="6418660" y="1374975"/>
            <a:ext cx="5048428"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Distribution of each step per school </a:t>
            </a:r>
            <a:br>
              <a:rPr lang="en-GB" sz="1800" u="sng">
                <a:solidFill>
                  <a:srgbClr val="1751A6"/>
                </a:solidFill>
                <a:latin typeface="Calibri"/>
                <a:ea typeface="Calibri"/>
                <a:cs typeface="Calibri"/>
                <a:sym typeface="Calibri"/>
              </a:rPr>
            </a:br>
            <a:r>
              <a:rPr lang="en-GB" sz="1800" u="sng">
                <a:solidFill>
                  <a:srgbClr val="1751A6"/>
                </a:solidFill>
                <a:latin typeface="Calibri"/>
                <a:ea typeface="Calibri"/>
                <a:cs typeface="Calibri"/>
                <a:sym typeface="Calibri"/>
              </a:rPr>
              <a:t>Percentage breakdown, not absolute values. </a:t>
            </a:r>
            <a:endParaRPr/>
          </a:p>
        </p:txBody>
      </p:sp>
      <p:sp>
        <p:nvSpPr>
          <p:cNvPr id="348" name="Google Shape;348;p16"/>
          <p:cNvSpPr txBox="1"/>
          <p:nvPr/>
        </p:nvSpPr>
        <p:spPr>
          <a:xfrm>
            <a:off x="1562819" y="250623"/>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Salary Ladder Step (data)</a:t>
            </a:r>
            <a:endParaRPr sz="4000">
              <a:solidFill>
                <a:schemeClr val="dk1"/>
              </a:solidFill>
              <a:latin typeface="Figtree"/>
              <a:ea typeface="Figtree"/>
              <a:cs typeface="Figtree"/>
              <a:sym typeface="Figtre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7"/>
          <p:cNvSpPr txBox="1">
            <a:spLocks noGrp="1"/>
          </p:cNvSpPr>
          <p:nvPr>
            <p:ph type="title"/>
          </p:nvPr>
        </p:nvSpPr>
        <p:spPr>
          <a:xfrm>
            <a:off x="1586345" y="22273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Criteria PhD salary ladder (data)</a:t>
            </a:r>
            <a:endParaRPr sz="4000">
              <a:latin typeface="Figtree"/>
              <a:ea typeface="Figtree"/>
              <a:cs typeface="Figtree"/>
              <a:sym typeface="Figtree"/>
            </a:endParaRPr>
          </a:p>
        </p:txBody>
      </p:sp>
      <p:sp>
        <p:nvSpPr>
          <p:cNvPr id="355" name="Google Shape;35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grpSp>
        <p:nvGrpSpPr>
          <p:cNvPr id="356" name="Google Shape;356;p17"/>
          <p:cNvGrpSpPr/>
          <p:nvPr/>
        </p:nvGrpSpPr>
        <p:grpSpPr>
          <a:xfrm>
            <a:off x="307172" y="3306334"/>
            <a:ext cx="5919807" cy="2478333"/>
            <a:chOff x="249556" y="2400300"/>
            <a:chExt cx="5919807" cy="2478333"/>
          </a:xfrm>
        </p:grpSpPr>
        <p:pic>
          <p:nvPicPr>
            <p:cNvPr id="357" name="Google Shape;357;p17"/>
            <p:cNvPicPr preferRelativeResize="0"/>
            <p:nvPr/>
          </p:nvPicPr>
          <p:blipFill rotWithShape="1">
            <a:blip r:embed="rId3">
              <a:alphaModFix/>
            </a:blip>
            <a:srcRect/>
            <a:stretch/>
          </p:blipFill>
          <p:spPr>
            <a:xfrm>
              <a:off x="249556" y="2400300"/>
              <a:ext cx="5238750" cy="2057400"/>
            </a:xfrm>
            <a:prstGeom prst="rect">
              <a:avLst/>
            </a:prstGeom>
            <a:noFill/>
            <a:ln>
              <a:noFill/>
            </a:ln>
          </p:spPr>
        </p:pic>
        <p:sp>
          <p:nvSpPr>
            <p:cNvPr id="358" name="Google Shape;358;p17"/>
            <p:cNvSpPr txBox="1"/>
            <p:nvPr/>
          </p:nvSpPr>
          <p:spPr>
            <a:xfrm>
              <a:off x="1073753" y="4509603"/>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00BF6F"/>
                  </a:solidFill>
                  <a:latin typeface="Calibri"/>
                  <a:ea typeface="Calibri"/>
                  <a:cs typeface="Calibri"/>
                  <a:sym typeface="Calibri"/>
                </a:rPr>
                <a:t>Yes</a:t>
              </a:r>
              <a:endParaRPr/>
            </a:p>
          </p:txBody>
        </p:sp>
        <p:sp>
          <p:nvSpPr>
            <p:cNvPr id="359" name="Google Shape;359;p17"/>
            <p:cNvSpPr txBox="1"/>
            <p:nvPr/>
          </p:nvSpPr>
          <p:spPr>
            <a:xfrm>
              <a:off x="2264087" y="4509603"/>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507CB6"/>
                  </a:solidFill>
                  <a:latin typeface="Calibri"/>
                  <a:ea typeface="Calibri"/>
                  <a:cs typeface="Calibri"/>
                  <a:sym typeface="Calibri"/>
                </a:rPr>
                <a:t>No</a:t>
              </a:r>
              <a:endParaRPr sz="2000">
                <a:solidFill>
                  <a:srgbClr val="00BF6F"/>
                </a:solidFill>
                <a:latin typeface="Calibri"/>
                <a:ea typeface="Calibri"/>
                <a:cs typeface="Calibri"/>
                <a:sym typeface="Calibri"/>
              </a:endParaRPr>
            </a:p>
          </p:txBody>
        </p:sp>
        <p:sp>
          <p:nvSpPr>
            <p:cNvPr id="360" name="Google Shape;360;p17"/>
            <p:cNvSpPr txBox="1"/>
            <p:nvPr/>
          </p:nvSpPr>
          <p:spPr>
            <a:xfrm>
              <a:off x="3181141" y="4509603"/>
              <a:ext cx="1062145"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9BE00"/>
                  </a:solidFill>
                  <a:latin typeface="Calibri"/>
                  <a:ea typeface="Calibri"/>
                  <a:cs typeface="Calibri"/>
                  <a:sym typeface="Calibri"/>
                </a:rPr>
                <a:t>No ISP</a:t>
              </a:r>
              <a:endParaRPr sz="2000">
                <a:solidFill>
                  <a:srgbClr val="00BF6F"/>
                </a:solidFill>
                <a:latin typeface="Calibri"/>
                <a:ea typeface="Calibri"/>
                <a:cs typeface="Calibri"/>
                <a:sym typeface="Calibri"/>
              </a:endParaRPr>
            </a:p>
          </p:txBody>
        </p:sp>
        <p:sp>
          <p:nvSpPr>
            <p:cNvPr id="361" name="Google Shape;361;p17"/>
            <p:cNvSpPr txBox="1"/>
            <p:nvPr/>
          </p:nvSpPr>
          <p:spPr>
            <a:xfrm>
              <a:off x="4390721" y="4509603"/>
              <a:ext cx="1778642"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6BC8CD"/>
                  </a:solidFill>
                  <a:latin typeface="Calibri"/>
                  <a:ea typeface="Calibri"/>
                  <a:cs typeface="Calibri"/>
                  <a:sym typeface="Calibri"/>
                </a:rPr>
                <a:t>Not applicable</a:t>
              </a:r>
              <a:endParaRPr sz="2000">
                <a:solidFill>
                  <a:srgbClr val="00BF6F"/>
                </a:solidFill>
                <a:latin typeface="Calibri"/>
                <a:ea typeface="Calibri"/>
                <a:cs typeface="Calibri"/>
                <a:sym typeface="Calibri"/>
              </a:endParaRPr>
            </a:p>
          </p:txBody>
        </p:sp>
      </p:grpSp>
      <p:pic>
        <p:nvPicPr>
          <p:cNvPr id="362" name="Google Shape;362;p17"/>
          <p:cNvPicPr preferRelativeResize="0"/>
          <p:nvPr/>
        </p:nvPicPr>
        <p:blipFill rotWithShape="1">
          <a:blip r:embed="rId4">
            <a:alphaModFix/>
          </a:blip>
          <a:srcRect/>
          <a:stretch/>
        </p:blipFill>
        <p:spPr>
          <a:xfrm>
            <a:off x="6331628" y="2455142"/>
            <a:ext cx="5657850" cy="3143250"/>
          </a:xfrm>
          <a:prstGeom prst="rect">
            <a:avLst/>
          </a:prstGeom>
          <a:noFill/>
          <a:ln>
            <a:noFill/>
          </a:ln>
        </p:spPr>
      </p:pic>
      <p:sp>
        <p:nvSpPr>
          <p:cNvPr id="363" name="Google Shape;363;p17"/>
          <p:cNvSpPr txBox="1"/>
          <p:nvPr/>
        </p:nvSpPr>
        <p:spPr>
          <a:xfrm>
            <a:off x="307172" y="2356556"/>
            <a:ext cx="5238750" cy="11254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Q10</a:t>
            </a:r>
            <a:r>
              <a:rPr lang="en-GB" sz="1800">
                <a:solidFill>
                  <a:srgbClr val="1751A6"/>
                </a:solidFill>
                <a:latin typeface="Calibri"/>
                <a:ea typeface="Calibri"/>
                <a:cs typeface="Calibri"/>
                <a:sym typeface="Calibri"/>
              </a:rPr>
              <a:t>: Do you believe that you have a well-defined criteria to achieve in your ISP to move up on the salary ladder?</a:t>
            </a:r>
            <a:endParaRPr/>
          </a:p>
        </p:txBody>
      </p:sp>
      <p:sp>
        <p:nvSpPr>
          <p:cNvPr id="364" name="Google Shape;364;p17"/>
          <p:cNvSpPr txBox="1"/>
          <p:nvPr/>
        </p:nvSpPr>
        <p:spPr>
          <a:xfrm>
            <a:off x="6331628" y="1912198"/>
            <a:ext cx="5918710" cy="139413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BFD3F9"/>
              </a:buClr>
              <a:buSzPts val="2400"/>
              <a:buFont typeface="Arial"/>
              <a:buNone/>
            </a:pPr>
            <a:r>
              <a:rPr lang="en-GB" sz="2400">
                <a:solidFill>
                  <a:srgbClr val="1751A6"/>
                </a:solidFill>
                <a:latin typeface="Calibri"/>
                <a:ea typeface="Calibri"/>
                <a:cs typeface="Calibri"/>
                <a:sym typeface="Calibri"/>
              </a:rPr>
              <a:t> </a:t>
            </a:r>
            <a:r>
              <a:rPr lang="en-GB" sz="2400" u="sng">
                <a:solidFill>
                  <a:srgbClr val="1751A6"/>
                </a:solidFill>
                <a:latin typeface="Calibri"/>
                <a:ea typeface="Calibri"/>
                <a:cs typeface="Calibri"/>
                <a:sym typeface="Calibri"/>
              </a:rPr>
              <a:t>Correlation by year a PhD student is in: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403" name="Google Shape;403;p19"/>
          <p:cNvSpPr txBox="1"/>
          <p:nvPr/>
        </p:nvSpPr>
        <p:spPr>
          <a:xfrm>
            <a:off x="7139780" y="2516063"/>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404" name="Google Shape;404;p19"/>
          <p:cNvSpPr txBox="1"/>
          <p:nvPr/>
        </p:nvSpPr>
        <p:spPr>
          <a:xfrm>
            <a:off x="8019657" y="2515120"/>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405" name="Google Shape;405;p19"/>
          <p:cNvSpPr txBox="1"/>
          <p:nvPr/>
        </p:nvSpPr>
        <p:spPr>
          <a:xfrm>
            <a:off x="9438181" y="2516063"/>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406" name="Google Shape;406;p19"/>
          <p:cNvSpPr txBox="1"/>
          <p:nvPr/>
        </p:nvSpPr>
        <p:spPr>
          <a:xfrm>
            <a:off x="10461463" y="2515120"/>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407" name="Google Shape;407;p19"/>
          <p:cNvSpPr txBox="1"/>
          <p:nvPr/>
        </p:nvSpPr>
        <p:spPr>
          <a:xfrm>
            <a:off x="11110910" y="2510512"/>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408" name="Google Shape;408;p19"/>
          <p:cNvSpPr txBox="1"/>
          <p:nvPr/>
        </p:nvSpPr>
        <p:spPr>
          <a:xfrm>
            <a:off x="6391505" y="2024004"/>
            <a:ext cx="3836657"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Correlation by school:</a:t>
            </a:r>
            <a:endParaRPr/>
          </a:p>
        </p:txBody>
      </p:sp>
      <p:pic>
        <p:nvPicPr>
          <p:cNvPr id="409" name="Google Shape;409;p19"/>
          <p:cNvPicPr preferRelativeResize="0"/>
          <p:nvPr/>
        </p:nvPicPr>
        <p:blipFill rotWithShape="1">
          <a:blip r:embed="rId3">
            <a:alphaModFix/>
          </a:blip>
          <a:srcRect/>
          <a:stretch/>
        </p:blipFill>
        <p:spPr>
          <a:xfrm>
            <a:off x="6279475" y="2871896"/>
            <a:ext cx="5553074" cy="3067050"/>
          </a:xfrm>
          <a:prstGeom prst="rect">
            <a:avLst/>
          </a:prstGeom>
          <a:noFill/>
          <a:ln>
            <a:noFill/>
          </a:ln>
        </p:spPr>
      </p:pic>
      <p:sp>
        <p:nvSpPr>
          <p:cNvPr id="410" name="Google Shape;410;p19"/>
          <p:cNvSpPr txBox="1"/>
          <p:nvPr/>
        </p:nvSpPr>
        <p:spPr>
          <a:xfrm>
            <a:off x="6974222" y="5938946"/>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411" name="Google Shape;411;p19"/>
          <p:cNvSpPr txBox="1"/>
          <p:nvPr/>
        </p:nvSpPr>
        <p:spPr>
          <a:xfrm>
            <a:off x="7394511" y="593894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412" name="Google Shape;412;p19"/>
          <p:cNvSpPr txBox="1"/>
          <p:nvPr/>
        </p:nvSpPr>
        <p:spPr>
          <a:xfrm>
            <a:off x="7869565" y="593894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413" name="Google Shape;413;p19"/>
          <p:cNvSpPr txBox="1"/>
          <p:nvPr/>
        </p:nvSpPr>
        <p:spPr>
          <a:xfrm>
            <a:off x="8332267" y="593894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414" name="Google Shape;414;p19"/>
          <p:cNvSpPr txBox="1"/>
          <p:nvPr/>
        </p:nvSpPr>
        <p:spPr>
          <a:xfrm>
            <a:off x="8794969" y="593894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415" name="Google Shape;415;p19"/>
          <p:cNvSpPr txBox="1"/>
          <p:nvPr/>
        </p:nvSpPr>
        <p:spPr>
          <a:xfrm>
            <a:off x="9289184" y="593894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416" name="Google Shape;416;p19"/>
          <p:cNvSpPr txBox="1"/>
          <p:nvPr/>
        </p:nvSpPr>
        <p:spPr>
          <a:xfrm>
            <a:off x="9730398" y="593894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417" name="Google Shape;417;p19"/>
          <p:cNvSpPr txBox="1"/>
          <p:nvPr/>
        </p:nvSpPr>
        <p:spPr>
          <a:xfrm>
            <a:off x="10193345" y="593894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418" name="Google Shape;418;p19"/>
          <p:cNvSpPr txBox="1"/>
          <p:nvPr/>
        </p:nvSpPr>
        <p:spPr>
          <a:xfrm>
            <a:off x="10674276" y="593894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419" name="Google Shape;419;p19"/>
          <p:cNvSpPr txBox="1"/>
          <p:nvPr/>
        </p:nvSpPr>
        <p:spPr>
          <a:xfrm>
            <a:off x="11138716" y="593894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420" name="Google Shape;420;p19"/>
          <p:cNvSpPr txBox="1"/>
          <p:nvPr/>
        </p:nvSpPr>
        <p:spPr>
          <a:xfrm>
            <a:off x="11601418" y="5938946"/>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grpSp>
        <p:nvGrpSpPr>
          <p:cNvPr id="421" name="Google Shape;421;p19"/>
          <p:cNvGrpSpPr/>
          <p:nvPr/>
        </p:nvGrpSpPr>
        <p:grpSpPr>
          <a:xfrm>
            <a:off x="199840" y="3166254"/>
            <a:ext cx="5919807" cy="2478333"/>
            <a:chOff x="249556" y="2400300"/>
            <a:chExt cx="5919807" cy="2478333"/>
          </a:xfrm>
        </p:grpSpPr>
        <p:pic>
          <p:nvPicPr>
            <p:cNvPr id="422" name="Google Shape;422;p19"/>
            <p:cNvPicPr preferRelativeResize="0"/>
            <p:nvPr/>
          </p:nvPicPr>
          <p:blipFill rotWithShape="1">
            <a:blip r:embed="rId4">
              <a:alphaModFix/>
            </a:blip>
            <a:srcRect/>
            <a:stretch/>
          </p:blipFill>
          <p:spPr>
            <a:xfrm>
              <a:off x="249556" y="2400300"/>
              <a:ext cx="5238750" cy="2057400"/>
            </a:xfrm>
            <a:prstGeom prst="rect">
              <a:avLst/>
            </a:prstGeom>
            <a:noFill/>
            <a:ln>
              <a:noFill/>
            </a:ln>
          </p:spPr>
        </p:pic>
        <p:sp>
          <p:nvSpPr>
            <p:cNvPr id="423" name="Google Shape;423;p19"/>
            <p:cNvSpPr txBox="1"/>
            <p:nvPr/>
          </p:nvSpPr>
          <p:spPr>
            <a:xfrm>
              <a:off x="1073753" y="4509603"/>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00BF6F"/>
                  </a:solidFill>
                  <a:latin typeface="Calibri"/>
                  <a:ea typeface="Calibri"/>
                  <a:cs typeface="Calibri"/>
                  <a:sym typeface="Calibri"/>
                </a:rPr>
                <a:t>Yes</a:t>
              </a:r>
              <a:endParaRPr/>
            </a:p>
          </p:txBody>
        </p:sp>
        <p:sp>
          <p:nvSpPr>
            <p:cNvPr id="424" name="Google Shape;424;p19"/>
            <p:cNvSpPr txBox="1"/>
            <p:nvPr/>
          </p:nvSpPr>
          <p:spPr>
            <a:xfrm>
              <a:off x="2264087" y="4509603"/>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507CB6"/>
                  </a:solidFill>
                  <a:latin typeface="Calibri"/>
                  <a:ea typeface="Calibri"/>
                  <a:cs typeface="Calibri"/>
                  <a:sym typeface="Calibri"/>
                </a:rPr>
                <a:t>No</a:t>
              </a:r>
              <a:endParaRPr sz="2000">
                <a:solidFill>
                  <a:srgbClr val="00BF6F"/>
                </a:solidFill>
                <a:latin typeface="Calibri"/>
                <a:ea typeface="Calibri"/>
                <a:cs typeface="Calibri"/>
                <a:sym typeface="Calibri"/>
              </a:endParaRPr>
            </a:p>
          </p:txBody>
        </p:sp>
        <p:sp>
          <p:nvSpPr>
            <p:cNvPr id="425" name="Google Shape;425;p19"/>
            <p:cNvSpPr txBox="1"/>
            <p:nvPr/>
          </p:nvSpPr>
          <p:spPr>
            <a:xfrm>
              <a:off x="3181141" y="4509603"/>
              <a:ext cx="1062145"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9BE00"/>
                  </a:solidFill>
                  <a:latin typeface="Calibri"/>
                  <a:ea typeface="Calibri"/>
                  <a:cs typeface="Calibri"/>
                  <a:sym typeface="Calibri"/>
                </a:rPr>
                <a:t>No ISP</a:t>
              </a:r>
              <a:endParaRPr sz="2000">
                <a:solidFill>
                  <a:srgbClr val="00BF6F"/>
                </a:solidFill>
                <a:latin typeface="Calibri"/>
                <a:ea typeface="Calibri"/>
                <a:cs typeface="Calibri"/>
                <a:sym typeface="Calibri"/>
              </a:endParaRPr>
            </a:p>
          </p:txBody>
        </p:sp>
        <p:sp>
          <p:nvSpPr>
            <p:cNvPr id="426" name="Google Shape;426;p19"/>
            <p:cNvSpPr txBox="1"/>
            <p:nvPr/>
          </p:nvSpPr>
          <p:spPr>
            <a:xfrm>
              <a:off x="4390721" y="4509603"/>
              <a:ext cx="1778642"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6BC8CD"/>
                  </a:solidFill>
                  <a:latin typeface="Calibri"/>
                  <a:ea typeface="Calibri"/>
                  <a:cs typeface="Calibri"/>
                  <a:sym typeface="Calibri"/>
                </a:rPr>
                <a:t>Not applicable</a:t>
              </a:r>
              <a:endParaRPr sz="2000">
                <a:solidFill>
                  <a:srgbClr val="00BF6F"/>
                </a:solidFill>
                <a:latin typeface="Calibri"/>
                <a:ea typeface="Calibri"/>
                <a:cs typeface="Calibri"/>
                <a:sym typeface="Calibri"/>
              </a:endParaRPr>
            </a:p>
          </p:txBody>
        </p:sp>
      </p:grpSp>
      <p:sp>
        <p:nvSpPr>
          <p:cNvPr id="427" name="Google Shape;427;p19"/>
          <p:cNvSpPr txBox="1"/>
          <p:nvPr/>
        </p:nvSpPr>
        <p:spPr>
          <a:xfrm>
            <a:off x="293740" y="2222039"/>
            <a:ext cx="5223777" cy="11254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Q10</a:t>
            </a:r>
            <a:r>
              <a:rPr lang="en-GB" sz="1800">
                <a:solidFill>
                  <a:srgbClr val="1751A6"/>
                </a:solidFill>
                <a:latin typeface="Calibri"/>
                <a:ea typeface="Calibri"/>
                <a:cs typeface="Calibri"/>
                <a:sym typeface="Calibri"/>
              </a:rPr>
              <a:t>: Do you believe that you have a well-defined criteria to achieve in your ISP to move up on the salary ladder?</a:t>
            </a:r>
            <a:endParaRPr/>
          </a:p>
        </p:txBody>
      </p:sp>
      <p:sp>
        <p:nvSpPr>
          <p:cNvPr id="428" name="Google Shape;428;p19"/>
          <p:cNvSpPr txBox="1">
            <a:spLocks noGrp="1"/>
          </p:cNvSpPr>
          <p:nvPr>
            <p:ph type="title"/>
          </p:nvPr>
        </p:nvSpPr>
        <p:spPr>
          <a:xfrm>
            <a:off x="1477501" y="2437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Criteria PhD salary ladder (data)</a:t>
            </a:r>
            <a:endParaRPr sz="4000">
              <a:latin typeface="Figtree"/>
              <a:ea typeface="Figtree"/>
              <a:cs typeface="Figtree"/>
              <a:sym typeface="Figtre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0"/>
          <p:cNvSpPr txBox="1">
            <a:spLocks noGrp="1"/>
          </p:cNvSpPr>
          <p:nvPr>
            <p:ph type="title"/>
          </p:nvPr>
        </p:nvSpPr>
        <p:spPr>
          <a:xfrm>
            <a:off x="1549400" y="25337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Criteria PhD salary ladder (data)</a:t>
            </a:r>
            <a:endParaRPr sz="4000">
              <a:latin typeface="Figtree"/>
              <a:ea typeface="Figtree"/>
              <a:cs typeface="Figtree"/>
              <a:sym typeface="Figtree"/>
            </a:endParaRPr>
          </a:p>
        </p:txBody>
      </p:sp>
      <p:sp>
        <p:nvSpPr>
          <p:cNvPr id="434" name="Google Shape;43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pic>
        <p:nvPicPr>
          <p:cNvPr id="435" name="Google Shape;435;p20"/>
          <p:cNvPicPr preferRelativeResize="0"/>
          <p:nvPr/>
        </p:nvPicPr>
        <p:blipFill rotWithShape="1">
          <a:blip r:embed="rId3">
            <a:alphaModFix/>
          </a:blip>
          <a:srcRect l="17446"/>
          <a:stretch/>
        </p:blipFill>
        <p:spPr>
          <a:xfrm>
            <a:off x="7061199" y="1883315"/>
            <a:ext cx="4702175" cy="4495800"/>
          </a:xfrm>
          <a:prstGeom prst="rect">
            <a:avLst/>
          </a:prstGeom>
          <a:noFill/>
          <a:ln>
            <a:noFill/>
          </a:ln>
        </p:spPr>
      </p:pic>
      <p:sp>
        <p:nvSpPr>
          <p:cNvPr id="436" name="Google Shape;436;p20"/>
          <p:cNvSpPr txBox="1"/>
          <p:nvPr/>
        </p:nvSpPr>
        <p:spPr>
          <a:xfrm>
            <a:off x="5044331" y="1957828"/>
            <a:ext cx="21366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F6F"/>
                </a:solidFill>
                <a:latin typeface="Calibri"/>
                <a:ea typeface="Calibri"/>
                <a:cs typeface="Calibri"/>
                <a:sym typeface="Calibri"/>
              </a:rPr>
              <a:t>Yes, a public seminar</a:t>
            </a:r>
            <a:endParaRPr sz="1800">
              <a:solidFill>
                <a:srgbClr val="00BF6F"/>
              </a:solidFill>
              <a:latin typeface="Calibri"/>
              <a:ea typeface="Calibri"/>
              <a:cs typeface="Calibri"/>
              <a:sym typeface="Calibri"/>
            </a:endParaRPr>
          </a:p>
        </p:txBody>
      </p:sp>
      <p:sp>
        <p:nvSpPr>
          <p:cNvPr id="437" name="Google Shape;437;p20"/>
          <p:cNvSpPr txBox="1"/>
          <p:nvPr/>
        </p:nvSpPr>
        <p:spPr>
          <a:xfrm>
            <a:off x="1209051" y="2426275"/>
            <a:ext cx="59718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Yes, a formal meeting with a committee and/or my supervisor</a:t>
            </a:r>
            <a:endParaRPr sz="1800">
              <a:solidFill>
                <a:srgbClr val="507CB6"/>
              </a:solidFill>
              <a:latin typeface="Calibri"/>
              <a:ea typeface="Calibri"/>
              <a:cs typeface="Calibri"/>
              <a:sym typeface="Calibri"/>
            </a:endParaRPr>
          </a:p>
        </p:txBody>
      </p:sp>
      <p:sp>
        <p:nvSpPr>
          <p:cNvPr id="438" name="Google Shape;438;p20"/>
          <p:cNvSpPr txBox="1"/>
          <p:nvPr/>
        </p:nvSpPr>
        <p:spPr>
          <a:xfrm>
            <a:off x="1927003" y="2894722"/>
            <a:ext cx="52539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Yes, a number of publications (submitted or accepted)</a:t>
            </a:r>
            <a:endParaRPr sz="1800">
              <a:solidFill>
                <a:srgbClr val="F9BE00"/>
              </a:solidFill>
              <a:latin typeface="Calibri"/>
              <a:ea typeface="Calibri"/>
              <a:cs typeface="Calibri"/>
              <a:sym typeface="Calibri"/>
            </a:endParaRPr>
          </a:p>
        </p:txBody>
      </p:sp>
      <p:sp>
        <p:nvSpPr>
          <p:cNvPr id="439" name="Google Shape;439;p20"/>
          <p:cNvSpPr txBox="1"/>
          <p:nvPr/>
        </p:nvSpPr>
        <p:spPr>
          <a:xfrm>
            <a:off x="4745980" y="3363169"/>
            <a:ext cx="24349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6BC8CD"/>
                </a:solidFill>
                <a:latin typeface="Calibri"/>
                <a:ea typeface="Calibri"/>
                <a:cs typeface="Calibri"/>
                <a:sym typeface="Calibri"/>
              </a:rPr>
              <a:t>Yes, a number of credits</a:t>
            </a:r>
            <a:endParaRPr sz="1800">
              <a:solidFill>
                <a:srgbClr val="6BC8CD"/>
              </a:solidFill>
              <a:latin typeface="Calibri"/>
              <a:ea typeface="Calibri"/>
              <a:cs typeface="Calibri"/>
              <a:sym typeface="Calibri"/>
            </a:endParaRPr>
          </a:p>
        </p:txBody>
      </p:sp>
      <p:sp>
        <p:nvSpPr>
          <p:cNvPr id="440" name="Google Shape;440;p20"/>
          <p:cNvSpPr txBox="1"/>
          <p:nvPr/>
        </p:nvSpPr>
        <p:spPr>
          <a:xfrm>
            <a:off x="2247797" y="3831616"/>
            <a:ext cx="49331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8B4F"/>
                </a:solidFill>
                <a:latin typeface="Calibri"/>
                <a:ea typeface="Calibri"/>
                <a:cs typeface="Calibri"/>
                <a:sym typeface="Calibri"/>
              </a:rPr>
              <a:t>Yes, I get promoted at a specific time of my studies</a:t>
            </a:r>
            <a:endParaRPr sz="1800">
              <a:solidFill>
                <a:srgbClr val="FF8B4F"/>
              </a:solidFill>
              <a:latin typeface="Calibri"/>
              <a:ea typeface="Calibri"/>
              <a:cs typeface="Calibri"/>
              <a:sym typeface="Calibri"/>
            </a:endParaRPr>
          </a:p>
        </p:txBody>
      </p:sp>
      <p:sp>
        <p:nvSpPr>
          <p:cNvPr id="441" name="Google Shape;441;p20"/>
          <p:cNvSpPr txBox="1"/>
          <p:nvPr/>
        </p:nvSpPr>
        <p:spPr>
          <a:xfrm>
            <a:off x="1632756" y="4300063"/>
            <a:ext cx="55481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D5E90"/>
                </a:solidFill>
                <a:latin typeface="Calibri"/>
                <a:ea typeface="Calibri"/>
                <a:cs typeface="Calibri"/>
                <a:sym typeface="Calibri"/>
              </a:rPr>
              <a:t>Yes, but these requirements applies only for certain steps</a:t>
            </a:r>
            <a:endParaRPr sz="1800">
              <a:solidFill>
                <a:srgbClr val="7D5E90"/>
              </a:solidFill>
              <a:latin typeface="Calibri"/>
              <a:ea typeface="Calibri"/>
              <a:cs typeface="Calibri"/>
              <a:sym typeface="Calibri"/>
            </a:endParaRPr>
          </a:p>
        </p:txBody>
      </p:sp>
      <p:sp>
        <p:nvSpPr>
          <p:cNvPr id="442" name="Google Shape;442;p20"/>
          <p:cNvSpPr txBox="1"/>
          <p:nvPr/>
        </p:nvSpPr>
        <p:spPr>
          <a:xfrm>
            <a:off x="314832" y="4768510"/>
            <a:ext cx="68661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25F90"/>
                </a:solidFill>
                <a:latin typeface="Calibri"/>
                <a:ea typeface="Calibri"/>
                <a:cs typeface="Calibri"/>
                <a:sym typeface="Calibri"/>
              </a:rPr>
              <a:t>Yes, and my division/department skips the progression for certain steps</a:t>
            </a:r>
            <a:endParaRPr sz="1800">
              <a:solidFill>
                <a:srgbClr val="D25F90"/>
              </a:solidFill>
              <a:latin typeface="Calibri"/>
              <a:ea typeface="Calibri"/>
              <a:cs typeface="Calibri"/>
              <a:sym typeface="Calibri"/>
            </a:endParaRPr>
          </a:p>
        </p:txBody>
      </p:sp>
      <p:sp>
        <p:nvSpPr>
          <p:cNvPr id="443" name="Google Shape;443;p20"/>
          <p:cNvSpPr txBox="1"/>
          <p:nvPr/>
        </p:nvSpPr>
        <p:spPr>
          <a:xfrm>
            <a:off x="4891404" y="5236957"/>
            <a:ext cx="22895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C7B879"/>
                </a:solidFill>
                <a:latin typeface="Calibri"/>
                <a:ea typeface="Calibri"/>
                <a:cs typeface="Calibri"/>
                <a:sym typeface="Calibri"/>
              </a:rPr>
              <a:t>No criteria established</a:t>
            </a:r>
            <a:endParaRPr sz="1800">
              <a:solidFill>
                <a:srgbClr val="C7B879"/>
              </a:solidFill>
              <a:latin typeface="Calibri"/>
              <a:ea typeface="Calibri"/>
              <a:cs typeface="Calibri"/>
              <a:sym typeface="Calibri"/>
            </a:endParaRPr>
          </a:p>
        </p:txBody>
      </p:sp>
      <p:sp>
        <p:nvSpPr>
          <p:cNvPr id="444" name="Google Shape;444;p20"/>
          <p:cNvSpPr txBox="1"/>
          <p:nvPr/>
        </p:nvSpPr>
        <p:spPr>
          <a:xfrm>
            <a:off x="4891404" y="5705401"/>
            <a:ext cx="22895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B4D5C"/>
                </a:solidFill>
                <a:latin typeface="Calibri"/>
                <a:ea typeface="Calibri"/>
                <a:cs typeface="Calibri"/>
                <a:sym typeface="Calibri"/>
              </a:rPr>
              <a:t>Not applicable for me</a:t>
            </a:r>
            <a:endParaRPr sz="1800">
              <a:solidFill>
                <a:srgbClr val="DB4D5C"/>
              </a:solidFill>
              <a:latin typeface="Calibri"/>
              <a:ea typeface="Calibri"/>
              <a:cs typeface="Calibri"/>
              <a:sym typeface="Calibri"/>
            </a:endParaRPr>
          </a:p>
        </p:txBody>
      </p:sp>
      <p:sp>
        <p:nvSpPr>
          <p:cNvPr id="445" name="Google Shape;445;p20"/>
          <p:cNvSpPr txBox="1"/>
          <p:nvPr/>
        </p:nvSpPr>
        <p:spPr>
          <a:xfrm>
            <a:off x="1346200" y="1296008"/>
            <a:ext cx="10515600" cy="11254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Q11</a:t>
            </a:r>
            <a:r>
              <a:rPr lang="en-GB" sz="1800">
                <a:solidFill>
                  <a:srgbClr val="1751A6"/>
                </a:solidFill>
                <a:latin typeface="Calibri"/>
                <a:ea typeface="Calibri"/>
                <a:cs typeface="Calibri"/>
                <a:sym typeface="Calibri"/>
              </a:rPr>
              <a:t>: Are there any institutional requirements (even if unofficial) from your department or division for you to go up on the ladder? (Select all that apply)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484" name="Google Shape;484;p22"/>
          <p:cNvSpPr txBox="1"/>
          <p:nvPr/>
        </p:nvSpPr>
        <p:spPr>
          <a:xfrm>
            <a:off x="5148810" y="2459844"/>
            <a:ext cx="21366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F6F"/>
                </a:solidFill>
                <a:latin typeface="Calibri"/>
                <a:ea typeface="Calibri"/>
                <a:cs typeface="Calibri"/>
                <a:sym typeface="Calibri"/>
              </a:rPr>
              <a:t>Yes, a public seminar</a:t>
            </a:r>
            <a:endParaRPr sz="1800">
              <a:solidFill>
                <a:srgbClr val="00BF6F"/>
              </a:solidFill>
              <a:latin typeface="Calibri"/>
              <a:ea typeface="Calibri"/>
              <a:cs typeface="Calibri"/>
              <a:sym typeface="Calibri"/>
            </a:endParaRPr>
          </a:p>
        </p:txBody>
      </p:sp>
      <p:sp>
        <p:nvSpPr>
          <p:cNvPr id="485" name="Google Shape;485;p22"/>
          <p:cNvSpPr txBox="1"/>
          <p:nvPr/>
        </p:nvSpPr>
        <p:spPr>
          <a:xfrm>
            <a:off x="5148810" y="2909590"/>
            <a:ext cx="59718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Yes, a formal meeting with a committee and/or my supervisor</a:t>
            </a:r>
            <a:endParaRPr sz="1800">
              <a:solidFill>
                <a:srgbClr val="507CB6"/>
              </a:solidFill>
              <a:latin typeface="Calibri"/>
              <a:ea typeface="Calibri"/>
              <a:cs typeface="Calibri"/>
              <a:sym typeface="Calibri"/>
            </a:endParaRPr>
          </a:p>
        </p:txBody>
      </p:sp>
      <p:sp>
        <p:nvSpPr>
          <p:cNvPr id="486" name="Google Shape;486;p22"/>
          <p:cNvSpPr txBox="1"/>
          <p:nvPr/>
        </p:nvSpPr>
        <p:spPr>
          <a:xfrm>
            <a:off x="5148810" y="3376893"/>
            <a:ext cx="52539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Yes, a number of publications (submitted or accepted)</a:t>
            </a:r>
            <a:endParaRPr sz="1800">
              <a:solidFill>
                <a:srgbClr val="F9BE00"/>
              </a:solidFill>
              <a:latin typeface="Calibri"/>
              <a:ea typeface="Calibri"/>
              <a:cs typeface="Calibri"/>
              <a:sym typeface="Calibri"/>
            </a:endParaRPr>
          </a:p>
        </p:txBody>
      </p:sp>
      <p:sp>
        <p:nvSpPr>
          <p:cNvPr id="487" name="Google Shape;487;p22"/>
          <p:cNvSpPr txBox="1"/>
          <p:nvPr/>
        </p:nvSpPr>
        <p:spPr>
          <a:xfrm>
            <a:off x="5148810" y="3848299"/>
            <a:ext cx="24349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6BC8CD"/>
                </a:solidFill>
                <a:latin typeface="Calibri"/>
                <a:ea typeface="Calibri"/>
                <a:cs typeface="Calibri"/>
                <a:sym typeface="Calibri"/>
              </a:rPr>
              <a:t>Yes, a number of credits</a:t>
            </a:r>
            <a:endParaRPr sz="1800">
              <a:solidFill>
                <a:srgbClr val="6BC8CD"/>
              </a:solidFill>
              <a:latin typeface="Calibri"/>
              <a:ea typeface="Calibri"/>
              <a:cs typeface="Calibri"/>
              <a:sym typeface="Calibri"/>
            </a:endParaRPr>
          </a:p>
        </p:txBody>
      </p:sp>
      <p:sp>
        <p:nvSpPr>
          <p:cNvPr id="488" name="Google Shape;488;p22"/>
          <p:cNvSpPr txBox="1"/>
          <p:nvPr/>
        </p:nvSpPr>
        <p:spPr>
          <a:xfrm>
            <a:off x="5148810" y="4316800"/>
            <a:ext cx="49331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8B4F"/>
                </a:solidFill>
                <a:latin typeface="Calibri"/>
                <a:ea typeface="Calibri"/>
                <a:cs typeface="Calibri"/>
                <a:sym typeface="Calibri"/>
              </a:rPr>
              <a:t>Yes, I get promoted at a specific time of my studies</a:t>
            </a:r>
            <a:endParaRPr sz="1800">
              <a:solidFill>
                <a:srgbClr val="FF8B4F"/>
              </a:solidFill>
              <a:latin typeface="Calibri"/>
              <a:ea typeface="Calibri"/>
              <a:cs typeface="Calibri"/>
              <a:sym typeface="Calibri"/>
            </a:endParaRPr>
          </a:p>
        </p:txBody>
      </p:sp>
      <p:sp>
        <p:nvSpPr>
          <p:cNvPr id="489" name="Google Shape;489;p22"/>
          <p:cNvSpPr txBox="1"/>
          <p:nvPr/>
        </p:nvSpPr>
        <p:spPr>
          <a:xfrm>
            <a:off x="5148810" y="4766000"/>
            <a:ext cx="55481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D5E90"/>
                </a:solidFill>
                <a:latin typeface="Calibri"/>
                <a:ea typeface="Calibri"/>
                <a:cs typeface="Calibri"/>
                <a:sym typeface="Calibri"/>
              </a:rPr>
              <a:t>Yes, but these requirements applies only for certain steps</a:t>
            </a:r>
            <a:endParaRPr sz="1800">
              <a:solidFill>
                <a:srgbClr val="7D5E90"/>
              </a:solidFill>
              <a:latin typeface="Calibri"/>
              <a:ea typeface="Calibri"/>
              <a:cs typeface="Calibri"/>
              <a:sym typeface="Calibri"/>
            </a:endParaRPr>
          </a:p>
        </p:txBody>
      </p:sp>
      <p:sp>
        <p:nvSpPr>
          <p:cNvPr id="490" name="Google Shape;490;p22"/>
          <p:cNvSpPr txBox="1"/>
          <p:nvPr/>
        </p:nvSpPr>
        <p:spPr>
          <a:xfrm>
            <a:off x="5148810" y="5215200"/>
            <a:ext cx="68661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25F90"/>
                </a:solidFill>
                <a:latin typeface="Calibri"/>
                <a:ea typeface="Calibri"/>
                <a:cs typeface="Calibri"/>
                <a:sym typeface="Calibri"/>
              </a:rPr>
              <a:t>Yes, and my division/department skips the progression for certain steps</a:t>
            </a:r>
            <a:endParaRPr sz="1800">
              <a:solidFill>
                <a:srgbClr val="D25F90"/>
              </a:solidFill>
              <a:latin typeface="Calibri"/>
              <a:ea typeface="Calibri"/>
              <a:cs typeface="Calibri"/>
              <a:sym typeface="Calibri"/>
            </a:endParaRPr>
          </a:p>
        </p:txBody>
      </p:sp>
      <p:sp>
        <p:nvSpPr>
          <p:cNvPr id="491" name="Google Shape;491;p22"/>
          <p:cNvSpPr txBox="1"/>
          <p:nvPr/>
        </p:nvSpPr>
        <p:spPr>
          <a:xfrm>
            <a:off x="5149567" y="5683647"/>
            <a:ext cx="22895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C7B879"/>
                </a:solidFill>
                <a:latin typeface="Calibri"/>
                <a:ea typeface="Calibri"/>
                <a:cs typeface="Calibri"/>
                <a:sym typeface="Calibri"/>
              </a:rPr>
              <a:t>No criteria established</a:t>
            </a:r>
            <a:endParaRPr sz="1800">
              <a:solidFill>
                <a:srgbClr val="C7B879"/>
              </a:solidFill>
              <a:latin typeface="Calibri"/>
              <a:ea typeface="Calibri"/>
              <a:cs typeface="Calibri"/>
              <a:sym typeface="Calibri"/>
            </a:endParaRPr>
          </a:p>
        </p:txBody>
      </p:sp>
      <p:sp>
        <p:nvSpPr>
          <p:cNvPr id="492" name="Google Shape;492;p22"/>
          <p:cNvSpPr txBox="1"/>
          <p:nvPr/>
        </p:nvSpPr>
        <p:spPr>
          <a:xfrm>
            <a:off x="5148810" y="6174151"/>
            <a:ext cx="22895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B4D5C"/>
                </a:solidFill>
                <a:latin typeface="Calibri"/>
                <a:ea typeface="Calibri"/>
                <a:cs typeface="Calibri"/>
                <a:sym typeface="Calibri"/>
              </a:rPr>
              <a:t>Not applicable for me</a:t>
            </a:r>
            <a:endParaRPr sz="1800">
              <a:solidFill>
                <a:srgbClr val="DB4D5C"/>
              </a:solidFill>
              <a:latin typeface="Calibri"/>
              <a:ea typeface="Calibri"/>
              <a:cs typeface="Calibri"/>
              <a:sym typeface="Calibri"/>
            </a:endParaRPr>
          </a:p>
        </p:txBody>
      </p:sp>
      <p:sp>
        <p:nvSpPr>
          <p:cNvPr id="493" name="Google Shape;493;p22"/>
          <p:cNvSpPr txBox="1"/>
          <p:nvPr/>
        </p:nvSpPr>
        <p:spPr>
          <a:xfrm>
            <a:off x="376785" y="1939582"/>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494" name="Google Shape;494;p22"/>
          <p:cNvSpPr txBox="1"/>
          <p:nvPr/>
        </p:nvSpPr>
        <p:spPr>
          <a:xfrm>
            <a:off x="1421929" y="1938639"/>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495" name="Google Shape;495;p22"/>
          <p:cNvSpPr txBox="1"/>
          <p:nvPr/>
        </p:nvSpPr>
        <p:spPr>
          <a:xfrm>
            <a:off x="2492465" y="1939582"/>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496" name="Google Shape;496;p22"/>
          <p:cNvSpPr txBox="1"/>
          <p:nvPr/>
        </p:nvSpPr>
        <p:spPr>
          <a:xfrm>
            <a:off x="3618272" y="1938639"/>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497" name="Google Shape;497;p22"/>
          <p:cNvSpPr txBox="1"/>
          <p:nvPr/>
        </p:nvSpPr>
        <p:spPr>
          <a:xfrm>
            <a:off x="4663030" y="1934031"/>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498" name="Google Shape;498;p22"/>
          <p:cNvSpPr txBox="1"/>
          <p:nvPr/>
        </p:nvSpPr>
        <p:spPr>
          <a:xfrm>
            <a:off x="376785" y="1447523"/>
            <a:ext cx="3836657"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Correlation by school:</a:t>
            </a:r>
            <a:endParaRPr/>
          </a:p>
        </p:txBody>
      </p:sp>
      <p:pic>
        <p:nvPicPr>
          <p:cNvPr id="499" name="Google Shape;499;p22"/>
          <p:cNvPicPr preferRelativeResize="0"/>
          <p:nvPr/>
        </p:nvPicPr>
        <p:blipFill rotWithShape="1">
          <a:blip r:embed="rId3">
            <a:alphaModFix/>
          </a:blip>
          <a:srcRect/>
          <a:stretch/>
        </p:blipFill>
        <p:spPr>
          <a:xfrm>
            <a:off x="376785" y="2349550"/>
            <a:ext cx="4772025" cy="4251267"/>
          </a:xfrm>
          <a:prstGeom prst="rect">
            <a:avLst/>
          </a:prstGeom>
          <a:noFill/>
          <a:ln>
            <a:noFill/>
          </a:ln>
        </p:spPr>
      </p:pic>
      <p:sp>
        <p:nvSpPr>
          <p:cNvPr id="500" name="Google Shape;500;p22"/>
          <p:cNvSpPr txBox="1"/>
          <p:nvPr/>
        </p:nvSpPr>
        <p:spPr>
          <a:xfrm>
            <a:off x="302476" y="6559288"/>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501" name="Google Shape;501;p22"/>
          <p:cNvSpPr txBox="1"/>
          <p:nvPr/>
        </p:nvSpPr>
        <p:spPr>
          <a:xfrm>
            <a:off x="722765" y="6559288"/>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502" name="Google Shape;502;p22"/>
          <p:cNvSpPr txBox="1"/>
          <p:nvPr/>
        </p:nvSpPr>
        <p:spPr>
          <a:xfrm>
            <a:off x="1197819" y="6559288"/>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503" name="Google Shape;503;p22"/>
          <p:cNvSpPr txBox="1"/>
          <p:nvPr/>
        </p:nvSpPr>
        <p:spPr>
          <a:xfrm>
            <a:off x="1660521" y="6559288"/>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504" name="Google Shape;504;p22"/>
          <p:cNvSpPr txBox="1"/>
          <p:nvPr/>
        </p:nvSpPr>
        <p:spPr>
          <a:xfrm>
            <a:off x="2123223" y="6559288"/>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505" name="Google Shape;505;p22"/>
          <p:cNvSpPr txBox="1"/>
          <p:nvPr/>
        </p:nvSpPr>
        <p:spPr>
          <a:xfrm>
            <a:off x="2617438" y="6559288"/>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506" name="Google Shape;506;p22"/>
          <p:cNvSpPr txBox="1"/>
          <p:nvPr/>
        </p:nvSpPr>
        <p:spPr>
          <a:xfrm>
            <a:off x="3058652" y="6559288"/>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507" name="Google Shape;507;p22"/>
          <p:cNvSpPr txBox="1"/>
          <p:nvPr/>
        </p:nvSpPr>
        <p:spPr>
          <a:xfrm>
            <a:off x="3521599" y="6559288"/>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508" name="Google Shape;508;p22"/>
          <p:cNvSpPr txBox="1"/>
          <p:nvPr/>
        </p:nvSpPr>
        <p:spPr>
          <a:xfrm>
            <a:off x="4002530" y="6559288"/>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509" name="Google Shape;509;p22"/>
          <p:cNvSpPr txBox="1"/>
          <p:nvPr/>
        </p:nvSpPr>
        <p:spPr>
          <a:xfrm>
            <a:off x="4466970" y="6559288"/>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510" name="Google Shape;510;p22"/>
          <p:cNvSpPr txBox="1"/>
          <p:nvPr/>
        </p:nvSpPr>
        <p:spPr>
          <a:xfrm>
            <a:off x="4929672" y="6559288"/>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sp>
        <p:nvSpPr>
          <p:cNvPr id="511" name="Google Shape;511;p22"/>
          <p:cNvSpPr txBox="1">
            <a:spLocks noGrp="1"/>
          </p:cNvSpPr>
          <p:nvPr>
            <p:ph type="title"/>
          </p:nvPr>
        </p:nvSpPr>
        <p:spPr>
          <a:xfrm>
            <a:off x="1549400" y="25337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Criteria PhD salary ladder (data)</a:t>
            </a:r>
            <a:endParaRPr sz="4000">
              <a:latin typeface="Figtree"/>
              <a:ea typeface="Figtree"/>
              <a:cs typeface="Figtree"/>
              <a:sym typeface="Figtre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517" name="Google Shape;517;p23"/>
          <p:cNvSpPr txBox="1"/>
          <p:nvPr/>
        </p:nvSpPr>
        <p:spPr>
          <a:xfrm>
            <a:off x="2923735" y="1624090"/>
            <a:ext cx="5918710" cy="139413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BFD3F9"/>
              </a:buClr>
              <a:buSzPts val="2400"/>
              <a:buFont typeface="Noto Sans Symbols"/>
              <a:buChar char="⮚"/>
            </a:pPr>
            <a:r>
              <a:rPr lang="en-GB" sz="2400" b="1">
                <a:solidFill>
                  <a:schemeClr val="dk1"/>
                </a:solidFill>
                <a:latin typeface="Calibri"/>
                <a:ea typeface="Calibri"/>
                <a:cs typeface="Calibri"/>
                <a:sym typeface="Calibri"/>
              </a:rPr>
              <a:t> </a:t>
            </a:r>
            <a:r>
              <a:rPr lang="en-GB" sz="2400" b="1">
                <a:solidFill>
                  <a:srgbClr val="1751A6"/>
                </a:solidFill>
                <a:latin typeface="Calibri"/>
                <a:ea typeface="Calibri"/>
                <a:cs typeface="Calibri"/>
                <a:sym typeface="Calibri"/>
              </a:rPr>
              <a:t>Q12</a:t>
            </a:r>
            <a:r>
              <a:rPr lang="en-GB" sz="2400">
                <a:solidFill>
                  <a:srgbClr val="1751A6"/>
                </a:solidFill>
                <a:latin typeface="Calibri"/>
                <a:ea typeface="Calibri"/>
                <a:cs typeface="Calibri"/>
                <a:sym typeface="Calibri"/>
              </a:rPr>
              <a:t>: leave a commentary if you desire.</a:t>
            </a:r>
            <a:endParaRPr/>
          </a:p>
          <a:p>
            <a:pPr marL="228600" marR="0" lvl="0" indent="-76200" algn="l" rtl="0">
              <a:lnSpc>
                <a:spcPct val="90000"/>
              </a:lnSpc>
              <a:spcBef>
                <a:spcPts val="0"/>
              </a:spcBef>
              <a:spcAft>
                <a:spcPts val="0"/>
              </a:spcAft>
              <a:buClr>
                <a:srgbClr val="BFD3F9"/>
              </a:buClr>
              <a:buSzPts val="2400"/>
              <a:buFont typeface="Noto Sans Symbols"/>
              <a:buNone/>
            </a:pPr>
            <a:endParaRPr sz="24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2400"/>
              <a:buFont typeface="Noto Sans Symbols"/>
              <a:buChar char="⮚"/>
            </a:pPr>
            <a:r>
              <a:rPr lang="en-GB" sz="2400">
                <a:solidFill>
                  <a:srgbClr val="1751A6"/>
                </a:solidFill>
                <a:latin typeface="Calibri"/>
                <a:ea typeface="Calibri"/>
                <a:cs typeface="Calibri"/>
                <a:sym typeface="Calibri"/>
              </a:rPr>
              <a:t>70+ responses</a:t>
            </a:r>
            <a:endParaRPr/>
          </a:p>
        </p:txBody>
      </p:sp>
      <p:sp>
        <p:nvSpPr>
          <p:cNvPr id="518" name="Google Shape;518;p23"/>
          <p:cNvSpPr txBox="1"/>
          <p:nvPr/>
        </p:nvSpPr>
        <p:spPr>
          <a:xfrm>
            <a:off x="838200" y="3018226"/>
            <a:ext cx="9351328"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25F90"/>
                </a:solidFill>
                <a:latin typeface="Calibri"/>
                <a:ea typeface="Calibri"/>
                <a:cs typeface="Calibri"/>
                <a:sym typeface="Calibri"/>
              </a:rPr>
              <a:t>Summary: </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Some students are still discussing the criteria with their supervisor</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It’s not always clear what the requirements are/students are not well informed</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When requirements are defined in the ISP, they are not always followed strictly and leads to the PhD students having to ask for salary increase</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Students seem to think that it is unfair that the supervisor has a say in the salary increase/think they have too much power and neglect the salary ladder</a:t>
            </a:r>
            <a:endParaRPr sz="1800">
              <a:solidFill>
                <a:srgbClr val="D25F90"/>
              </a:solidFill>
              <a:latin typeface="Calibri"/>
              <a:ea typeface="Calibri"/>
              <a:cs typeface="Calibri"/>
              <a:sym typeface="Calibri"/>
            </a:endParaRPr>
          </a:p>
        </p:txBody>
      </p:sp>
      <p:sp>
        <p:nvSpPr>
          <p:cNvPr id="519" name="Google Shape;519;p23"/>
          <p:cNvSpPr txBox="1">
            <a:spLocks noGrp="1"/>
          </p:cNvSpPr>
          <p:nvPr>
            <p:ph type="title"/>
          </p:nvPr>
        </p:nvSpPr>
        <p:spPr>
          <a:xfrm>
            <a:off x="1549400" y="25337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Criteria PhD salary ladder (data)</a:t>
            </a:r>
            <a:endParaRPr sz="4000">
              <a:latin typeface="Figtree"/>
              <a:ea typeface="Figtree"/>
              <a:cs typeface="Figtree"/>
              <a:sym typeface="Figtre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525" name="Google Shape;525;p24"/>
          <p:cNvSpPr txBox="1"/>
          <p:nvPr/>
        </p:nvSpPr>
        <p:spPr>
          <a:xfrm>
            <a:off x="773546" y="2738393"/>
            <a:ext cx="10374298" cy="196291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chemeClr val="dk1"/>
                </a:solidFill>
                <a:latin typeface="Calibri"/>
                <a:ea typeface="Calibri"/>
                <a:cs typeface="Calibri"/>
                <a:sym typeface="Calibri"/>
              </a:rPr>
              <a:t> </a:t>
            </a:r>
            <a:r>
              <a:rPr lang="en-GB" sz="2000" b="1">
                <a:solidFill>
                  <a:srgbClr val="FF0000"/>
                </a:solidFill>
                <a:latin typeface="Calibri"/>
                <a:ea typeface="Calibri"/>
                <a:cs typeface="Calibri"/>
                <a:sym typeface="Calibri"/>
              </a:rPr>
              <a:t>~38% </a:t>
            </a:r>
            <a:r>
              <a:rPr lang="en-GB" sz="2000">
                <a:solidFill>
                  <a:srgbClr val="1751A6"/>
                </a:solidFill>
                <a:latin typeface="Calibri"/>
                <a:ea typeface="Calibri"/>
                <a:cs typeface="Calibri"/>
                <a:sym typeface="Calibri"/>
              </a:rPr>
              <a:t>of PhD students that are in their 5</a:t>
            </a:r>
            <a:r>
              <a:rPr lang="en-GB" sz="2000" baseline="30000">
                <a:solidFill>
                  <a:srgbClr val="1751A6"/>
                </a:solidFill>
                <a:latin typeface="Calibri"/>
                <a:ea typeface="Calibri"/>
                <a:cs typeface="Calibri"/>
                <a:sym typeface="Calibri"/>
              </a:rPr>
              <a:t>th</a:t>
            </a:r>
            <a:r>
              <a:rPr lang="en-GB" sz="2000">
                <a:solidFill>
                  <a:srgbClr val="1751A6"/>
                </a:solidFill>
                <a:latin typeface="Calibri"/>
                <a:ea typeface="Calibri"/>
                <a:cs typeface="Calibri"/>
                <a:sym typeface="Calibri"/>
              </a:rPr>
              <a:t> year or more, are still in 2</a:t>
            </a:r>
            <a:r>
              <a:rPr lang="en-GB" sz="2000" baseline="30000">
                <a:solidFill>
                  <a:srgbClr val="1751A6"/>
                </a:solidFill>
                <a:latin typeface="Calibri"/>
                <a:ea typeface="Calibri"/>
                <a:cs typeface="Calibri"/>
                <a:sym typeface="Calibri"/>
              </a:rPr>
              <a:t>nd</a:t>
            </a:r>
            <a:r>
              <a:rPr lang="en-GB" sz="2000">
                <a:solidFill>
                  <a:srgbClr val="1751A6"/>
                </a:solidFill>
                <a:latin typeface="Calibri"/>
                <a:ea typeface="Calibri"/>
                <a:cs typeface="Calibri"/>
                <a:sym typeface="Calibri"/>
              </a:rPr>
              <a:t> step or below of their PhD salary ladder</a:t>
            </a:r>
            <a:endParaRPr/>
          </a:p>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rgbClr val="1751A6"/>
                </a:solidFill>
                <a:latin typeface="Calibri"/>
                <a:ea typeface="Calibri"/>
                <a:cs typeface="Calibri"/>
                <a:sym typeface="Calibri"/>
              </a:rPr>
              <a:t>Some students (~ 9%) don’t have an established ISP</a:t>
            </a:r>
            <a:endParaRPr/>
          </a:p>
          <a:p>
            <a:pPr marL="228600" marR="0" lvl="0" indent="-228600" algn="l" rtl="0">
              <a:lnSpc>
                <a:spcPct val="90000"/>
              </a:lnSpc>
              <a:spcBef>
                <a:spcPts val="0"/>
              </a:spcBef>
              <a:spcAft>
                <a:spcPts val="0"/>
              </a:spcAft>
              <a:buClr>
                <a:srgbClr val="BFD3F9"/>
              </a:buClr>
              <a:buSzPts val="2000"/>
              <a:buFont typeface="Noto Sans Symbols"/>
              <a:buChar char="⮚"/>
            </a:pPr>
            <a:r>
              <a:rPr lang="en-GB" sz="2000" b="1">
                <a:solidFill>
                  <a:srgbClr val="FF0000"/>
                </a:solidFill>
                <a:latin typeface="Calibri"/>
                <a:ea typeface="Calibri"/>
                <a:cs typeface="Calibri"/>
                <a:sym typeface="Calibri"/>
              </a:rPr>
              <a:t>~38% </a:t>
            </a:r>
            <a:r>
              <a:rPr lang="en-GB" sz="2000">
                <a:solidFill>
                  <a:srgbClr val="1751A6"/>
                </a:solidFill>
                <a:latin typeface="Calibri"/>
                <a:ea typeface="Calibri"/>
                <a:cs typeface="Calibri"/>
                <a:sym typeface="Calibri"/>
              </a:rPr>
              <a:t>of PhD students think that they don’t have clear criteria for advancing in the PhD salary ladder</a:t>
            </a:r>
            <a:endParaRPr/>
          </a:p>
          <a:p>
            <a:pPr marL="228600" marR="0" lvl="0" indent="-101600" algn="l" rtl="0">
              <a:lnSpc>
                <a:spcPct val="90000"/>
              </a:lnSpc>
              <a:spcBef>
                <a:spcPts val="0"/>
              </a:spcBef>
              <a:spcAft>
                <a:spcPts val="0"/>
              </a:spcAft>
              <a:buClr>
                <a:srgbClr val="BFD3F9"/>
              </a:buClr>
              <a:buSzPts val="2000"/>
              <a:buFont typeface="Noto Sans Symbols"/>
              <a:buNone/>
            </a:pPr>
            <a:endParaRPr sz="2000">
              <a:solidFill>
                <a:srgbClr val="1751A6"/>
              </a:solidFill>
              <a:latin typeface="Calibri"/>
              <a:ea typeface="Calibri"/>
              <a:cs typeface="Calibri"/>
              <a:sym typeface="Calibri"/>
            </a:endParaRPr>
          </a:p>
        </p:txBody>
      </p:sp>
      <p:sp>
        <p:nvSpPr>
          <p:cNvPr id="526" name="Google Shape;526;p24"/>
          <p:cNvSpPr txBox="1"/>
          <p:nvPr/>
        </p:nvSpPr>
        <p:spPr>
          <a:xfrm>
            <a:off x="1549400" y="25337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Criteria PhD salary ladder (data)</a:t>
            </a:r>
            <a:endParaRPr sz="4000">
              <a:solidFill>
                <a:schemeClr val="dk1"/>
              </a:solidFill>
              <a:latin typeface="Figtree"/>
              <a:ea typeface="Figtree"/>
              <a:cs typeface="Figtree"/>
              <a:sym typeface="Figtre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19</a:t>
            </a:fld>
            <a:endParaRPr/>
          </a:p>
        </p:txBody>
      </p:sp>
      <p:pic>
        <p:nvPicPr>
          <p:cNvPr id="532" name="Google Shape;532;p25"/>
          <p:cNvPicPr preferRelativeResize="0"/>
          <p:nvPr/>
        </p:nvPicPr>
        <p:blipFill rotWithShape="1">
          <a:blip r:embed="rId3">
            <a:alphaModFix/>
          </a:blip>
          <a:srcRect/>
          <a:stretch/>
        </p:blipFill>
        <p:spPr>
          <a:xfrm>
            <a:off x="6335298" y="3423572"/>
            <a:ext cx="5422291" cy="2062828"/>
          </a:xfrm>
          <a:prstGeom prst="rect">
            <a:avLst/>
          </a:prstGeom>
          <a:noFill/>
          <a:ln>
            <a:noFill/>
          </a:ln>
        </p:spPr>
      </p:pic>
      <p:sp>
        <p:nvSpPr>
          <p:cNvPr id="533" name="Google Shape;533;p25"/>
          <p:cNvSpPr txBox="1"/>
          <p:nvPr/>
        </p:nvSpPr>
        <p:spPr>
          <a:xfrm>
            <a:off x="598900" y="2761192"/>
            <a:ext cx="19286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E6A"/>
                </a:solidFill>
                <a:latin typeface="Calibri"/>
                <a:ea typeface="Calibri"/>
                <a:cs typeface="Calibri"/>
                <a:sym typeface="Calibri"/>
              </a:rPr>
              <a:t>None of the above</a:t>
            </a:r>
            <a:endParaRPr sz="1800">
              <a:solidFill>
                <a:srgbClr val="00BE6A"/>
              </a:solidFill>
              <a:latin typeface="Calibri"/>
              <a:ea typeface="Calibri"/>
              <a:cs typeface="Calibri"/>
              <a:sym typeface="Calibri"/>
            </a:endParaRPr>
          </a:p>
        </p:txBody>
      </p:sp>
      <p:sp>
        <p:nvSpPr>
          <p:cNvPr id="534" name="Google Shape;534;p25"/>
          <p:cNvSpPr txBox="1"/>
          <p:nvPr/>
        </p:nvSpPr>
        <p:spPr>
          <a:xfrm>
            <a:off x="598900" y="3238906"/>
            <a:ext cx="56895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My supervisor doesn't care about it / want to me have one</a:t>
            </a:r>
            <a:endParaRPr sz="1800">
              <a:solidFill>
                <a:srgbClr val="507CB6"/>
              </a:solidFill>
              <a:latin typeface="Calibri"/>
              <a:ea typeface="Calibri"/>
              <a:cs typeface="Calibri"/>
              <a:sym typeface="Calibri"/>
            </a:endParaRPr>
          </a:p>
        </p:txBody>
      </p:sp>
      <p:sp>
        <p:nvSpPr>
          <p:cNvPr id="535" name="Google Shape;535;p25"/>
          <p:cNvSpPr txBox="1"/>
          <p:nvPr/>
        </p:nvSpPr>
        <p:spPr>
          <a:xfrm>
            <a:off x="598900" y="3716620"/>
            <a:ext cx="54387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I am a new student / It's in process of being established</a:t>
            </a:r>
            <a:endParaRPr sz="1800">
              <a:solidFill>
                <a:srgbClr val="F9BE00"/>
              </a:solidFill>
              <a:latin typeface="Calibri"/>
              <a:ea typeface="Calibri"/>
              <a:cs typeface="Calibri"/>
              <a:sym typeface="Calibri"/>
            </a:endParaRPr>
          </a:p>
        </p:txBody>
      </p:sp>
      <p:sp>
        <p:nvSpPr>
          <p:cNvPr id="536" name="Google Shape;536;p25"/>
          <p:cNvSpPr txBox="1"/>
          <p:nvPr/>
        </p:nvSpPr>
        <p:spPr>
          <a:xfrm>
            <a:off x="598900" y="4194334"/>
            <a:ext cx="20873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6BC8CD"/>
                </a:solidFill>
                <a:latin typeface="Calibri"/>
                <a:ea typeface="Calibri"/>
                <a:cs typeface="Calibri"/>
                <a:sym typeface="Calibri"/>
              </a:rPr>
              <a:t>I don't care about it</a:t>
            </a:r>
            <a:endParaRPr sz="1800">
              <a:solidFill>
                <a:srgbClr val="6BC8CD"/>
              </a:solidFill>
              <a:latin typeface="Calibri"/>
              <a:ea typeface="Calibri"/>
              <a:cs typeface="Calibri"/>
              <a:sym typeface="Calibri"/>
            </a:endParaRPr>
          </a:p>
        </p:txBody>
      </p:sp>
      <p:sp>
        <p:nvSpPr>
          <p:cNvPr id="537" name="Google Shape;537;p25"/>
          <p:cNvSpPr txBox="1"/>
          <p:nvPr/>
        </p:nvSpPr>
        <p:spPr>
          <a:xfrm>
            <a:off x="598901" y="4672048"/>
            <a:ext cx="573036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8B4F"/>
                </a:solidFill>
                <a:latin typeface="Calibri"/>
                <a:ea typeface="Calibri"/>
                <a:cs typeface="Calibri"/>
                <a:sym typeface="Calibri"/>
              </a:rPr>
              <a:t>It takes too long to establish one / It has been held by a third-party (Director of Third-Cycle studies or Human Resources) during the process</a:t>
            </a:r>
            <a:endParaRPr sz="1800">
              <a:solidFill>
                <a:srgbClr val="FF8B4F"/>
              </a:solidFill>
              <a:latin typeface="Calibri"/>
              <a:ea typeface="Calibri"/>
              <a:cs typeface="Calibri"/>
              <a:sym typeface="Calibri"/>
            </a:endParaRPr>
          </a:p>
        </p:txBody>
      </p:sp>
      <p:sp>
        <p:nvSpPr>
          <p:cNvPr id="538" name="Google Shape;538;p25"/>
          <p:cNvSpPr txBox="1"/>
          <p:nvPr/>
        </p:nvSpPr>
        <p:spPr>
          <a:xfrm>
            <a:off x="598900" y="5703760"/>
            <a:ext cx="55481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D5E90"/>
                </a:solidFill>
                <a:latin typeface="Calibri"/>
                <a:ea typeface="Calibri"/>
                <a:cs typeface="Calibri"/>
                <a:sym typeface="Calibri"/>
              </a:rPr>
              <a:t>I do not know how to make an eISP (lack of information)</a:t>
            </a:r>
            <a:endParaRPr sz="1800">
              <a:solidFill>
                <a:srgbClr val="7D5E90"/>
              </a:solidFill>
              <a:latin typeface="Calibri"/>
              <a:ea typeface="Calibri"/>
              <a:cs typeface="Calibri"/>
              <a:sym typeface="Calibri"/>
            </a:endParaRPr>
          </a:p>
        </p:txBody>
      </p:sp>
      <p:sp>
        <p:nvSpPr>
          <p:cNvPr id="539" name="Google Shape;539;p25"/>
          <p:cNvSpPr txBox="1"/>
          <p:nvPr/>
        </p:nvSpPr>
        <p:spPr>
          <a:xfrm>
            <a:off x="598900" y="6188452"/>
            <a:ext cx="28389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25F90"/>
                </a:solidFill>
                <a:latin typeface="Calibri"/>
                <a:ea typeface="Calibri"/>
                <a:cs typeface="Calibri"/>
                <a:sym typeface="Calibri"/>
              </a:rPr>
              <a:t>I didn't have time to do one</a:t>
            </a:r>
            <a:endParaRPr sz="1800">
              <a:solidFill>
                <a:srgbClr val="D25F90"/>
              </a:solidFill>
              <a:latin typeface="Calibri"/>
              <a:ea typeface="Calibri"/>
              <a:cs typeface="Calibri"/>
              <a:sym typeface="Calibri"/>
            </a:endParaRPr>
          </a:p>
        </p:txBody>
      </p:sp>
      <p:sp>
        <p:nvSpPr>
          <p:cNvPr id="540" name="Google Shape;540;p25"/>
          <p:cNvSpPr txBox="1"/>
          <p:nvPr/>
        </p:nvSpPr>
        <p:spPr>
          <a:xfrm>
            <a:off x="554162" y="1851782"/>
            <a:ext cx="10515600" cy="141984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Q13</a:t>
            </a:r>
            <a:r>
              <a:rPr lang="en-GB" sz="1800">
                <a:solidFill>
                  <a:srgbClr val="1751A6"/>
                </a:solidFill>
                <a:latin typeface="Calibri"/>
                <a:ea typeface="Calibri"/>
                <a:cs typeface="Calibri"/>
                <a:sym typeface="Calibri"/>
              </a:rPr>
              <a:t>: In a previous question, you checked that you do not have an ISP established. Please select the reason why you don't have one. According to the Higher Education Law, all doctoral students are entitled to a regularly updated Individual Study Plan.</a:t>
            </a:r>
            <a:endParaRPr/>
          </a:p>
        </p:txBody>
      </p:sp>
      <p:sp>
        <p:nvSpPr>
          <p:cNvPr id="541" name="Google Shape;541;p25"/>
          <p:cNvSpPr txBox="1">
            <a:spLocks noGrp="1"/>
          </p:cNvSpPr>
          <p:nvPr>
            <p:ph type="title"/>
          </p:nvPr>
        </p:nvSpPr>
        <p:spPr>
          <a:xfrm>
            <a:off x="1563235" y="300216"/>
            <a:ext cx="950652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Figtree"/>
              <a:buNone/>
            </a:pPr>
            <a:r>
              <a:rPr lang="en-GB" sz="4400">
                <a:latin typeface="Figtree"/>
                <a:ea typeface="Figtree"/>
                <a:cs typeface="Figtree"/>
                <a:sym typeface="Figtree"/>
              </a:rPr>
              <a:t>eISPs –Why don’t you have one? (data)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864587" y="325335"/>
            <a:ext cx="828835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t>Focus of survey</a:t>
            </a:r>
            <a:endParaRPr b="1"/>
          </a:p>
        </p:txBody>
      </p:sp>
      <p:sp>
        <p:nvSpPr>
          <p:cNvPr id="98" name="Google Shape;9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GB"/>
              <a:t>2</a:t>
            </a:fld>
            <a:endParaRPr/>
          </a:p>
        </p:txBody>
      </p:sp>
      <p:sp>
        <p:nvSpPr>
          <p:cNvPr id="99" name="Google Shape;99;p2"/>
          <p:cNvSpPr txBox="1"/>
          <p:nvPr/>
        </p:nvSpPr>
        <p:spPr>
          <a:xfrm>
            <a:off x="874409" y="2152173"/>
            <a:ext cx="10268712" cy="40626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chemeClr val="dk1"/>
                </a:solidFill>
                <a:latin typeface="Calibri"/>
                <a:ea typeface="Calibri"/>
                <a:cs typeface="Calibri"/>
                <a:sym typeface="Calibri"/>
              </a:rPr>
              <a:t>In the spring of 2024 the PhD Chapter conducted a survey to cover topics missed in the 2023 survey.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2023 Survey </a:t>
            </a:r>
            <a:r>
              <a:rPr lang="en-GB" sz="2000">
                <a:solidFill>
                  <a:schemeClr val="dk1"/>
                </a:solidFill>
                <a:latin typeface="Calibri"/>
                <a:ea typeface="Calibri"/>
                <a:cs typeface="Calibri"/>
                <a:sym typeface="Calibri"/>
              </a:rPr>
              <a:t>(</a:t>
            </a:r>
            <a:r>
              <a:rPr lang="en-GB" sz="2000">
                <a:solidFill>
                  <a:srgbClr val="2F5496"/>
                </a:solidFill>
                <a:latin typeface="Calibri"/>
                <a:ea typeface="Calibri"/>
                <a:cs typeface="Calibri"/>
                <a:sym typeface="Calibri"/>
              </a:rPr>
              <a:t>40% response rate</a:t>
            </a:r>
            <a:r>
              <a:rPr lang="en-GB" sz="20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GB" sz="2000" b="1">
                <a:solidFill>
                  <a:srgbClr val="CC0000"/>
                </a:solidFill>
                <a:latin typeface="Calibri"/>
                <a:ea typeface="Calibri"/>
                <a:cs typeface="Calibri"/>
                <a:sym typeface="Calibri"/>
              </a:rPr>
              <a:t>32%</a:t>
            </a:r>
            <a:r>
              <a:rPr lang="en-GB" sz="2000">
                <a:solidFill>
                  <a:schemeClr val="dk1"/>
                </a:solidFill>
                <a:latin typeface="Calibri"/>
                <a:ea typeface="Calibri"/>
                <a:cs typeface="Calibri"/>
                <a:sym typeface="Calibri"/>
              </a:rPr>
              <a:t> </a:t>
            </a:r>
            <a:r>
              <a:rPr lang="en-GB" sz="2000" b="1">
                <a:solidFill>
                  <a:schemeClr val="dk1"/>
                </a:solidFill>
                <a:latin typeface="Calibri"/>
                <a:ea typeface="Calibri"/>
                <a:cs typeface="Calibri"/>
                <a:sym typeface="Calibri"/>
              </a:rPr>
              <a:t>have faced issues moving up the ladder 🡪 Decided to invesitage the matter futher!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This survey includes: </a:t>
            </a:r>
            <a:endParaRPr/>
          </a:p>
          <a:p>
            <a:pPr marL="285750" marR="0" lvl="0" indent="-285750" algn="l" rtl="0">
              <a:spcBef>
                <a:spcPts val="0"/>
              </a:spcBef>
              <a:spcAft>
                <a:spcPts val="0"/>
              </a:spcAft>
              <a:buClr>
                <a:schemeClr val="dk1"/>
              </a:buClr>
              <a:buSzPts val="2000"/>
              <a:buFont typeface="Arial"/>
              <a:buChar char="•"/>
            </a:pPr>
            <a:r>
              <a:rPr lang="en-GB" sz="2000" b="1">
                <a:solidFill>
                  <a:schemeClr val="dk1"/>
                </a:solidFill>
                <a:latin typeface="Calibri"/>
                <a:ea typeface="Calibri"/>
                <a:cs typeface="Calibri"/>
                <a:sym typeface="Calibri"/>
              </a:rPr>
              <a:t>Salary Ladder</a:t>
            </a:r>
            <a:endParaRPr/>
          </a:p>
          <a:p>
            <a:pPr marL="285750" marR="0" lvl="0" indent="-28575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Vacation and Sick leave 	</a:t>
            </a:r>
            <a:endParaRPr/>
          </a:p>
          <a:p>
            <a:pPr marL="285750" marR="0" lvl="0" indent="-28575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Labor Unions</a:t>
            </a:r>
            <a:endParaRPr/>
          </a:p>
          <a:p>
            <a:pPr marL="285750" marR="0" lvl="0" indent="-28575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On-boarding, Reception and Chapter Hall</a:t>
            </a:r>
            <a:endParaRPr/>
          </a:p>
          <a:p>
            <a:pPr marL="285750" marR="0" lvl="0" indent="-285750" algn="l" rtl="0">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PhD Ombudsman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547" name="Google Shape;547;p26"/>
          <p:cNvSpPr txBox="1"/>
          <p:nvPr/>
        </p:nvSpPr>
        <p:spPr>
          <a:xfrm>
            <a:off x="492737" y="4336546"/>
            <a:ext cx="5918710" cy="139413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BFD3F9"/>
              </a:buClr>
              <a:buSzPts val="2400"/>
              <a:buFont typeface="Noto Sans Symbols"/>
              <a:buChar char="⮚"/>
            </a:pPr>
            <a:r>
              <a:rPr lang="en-GB" sz="2400">
                <a:solidFill>
                  <a:schemeClr val="dk1"/>
                </a:solidFill>
                <a:latin typeface="Calibri"/>
                <a:ea typeface="Calibri"/>
                <a:cs typeface="Calibri"/>
                <a:sym typeface="Calibri"/>
              </a:rPr>
              <a:t> </a:t>
            </a:r>
            <a:r>
              <a:rPr lang="en-GB" sz="2400" b="1">
                <a:solidFill>
                  <a:srgbClr val="1751A6"/>
                </a:solidFill>
                <a:latin typeface="Calibri"/>
                <a:ea typeface="Calibri"/>
                <a:cs typeface="Calibri"/>
                <a:sym typeface="Calibri"/>
              </a:rPr>
              <a:t>Q14</a:t>
            </a:r>
            <a:r>
              <a:rPr lang="en-GB" sz="2400">
                <a:solidFill>
                  <a:srgbClr val="1751A6"/>
                </a:solidFill>
                <a:latin typeface="Calibri"/>
                <a:ea typeface="Calibri"/>
                <a:cs typeface="Calibri"/>
                <a:sym typeface="Calibri"/>
              </a:rPr>
              <a:t>: leave a commentary if you desire.</a:t>
            </a:r>
            <a:endParaRPr/>
          </a:p>
          <a:p>
            <a:pPr marL="228600" marR="0" lvl="0" indent="-76200" algn="l" rtl="0">
              <a:lnSpc>
                <a:spcPct val="90000"/>
              </a:lnSpc>
              <a:spcBef>
                <a:spcPts val="0"/>
              </a:spcBef>
              <a:spcAft>
                <a:spcPts val="0"/>
              </a:spcAft>
              <a:buClr>
                <a:srgbClr val="BFD3F9"/>
              </a:buClr>
              <a:buSzPts val="2400"/>
              <a:buFont typeface="Noto Sans Symbols"/>
              <a:buNone/>
            </a:pPr>
            <a:endParaRPr sz="24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2400"/>
              <a:buFont typeface="Noto Sans Symbols"/>
              <a:buChar char="⮚"/>
            </a:pPr>
            <a:r>
              <a:rPr lang="en-GB" sz="2400">
                <a:solidFill>
                  <a:srgbClr val="1751A6"/>
                </a:solidFill>
                <a:latin typeface="Calibri"/>
                <a:ea typeface="Calibri"/>
                <a:cs typeface="Calibri"/>
                <a:sym typeface="Calibri"/>
              </a:rPr>
              <a:t>8 responses</a:t>
            </a:r>
            <a:endParaRPr/>
          </a:p>
        </p:txBody>
      </p:sp>
      <p:sp>
        <p:nvSpPr>
          <p:cNvPr id="548" name="Google Shape;548;p26"/>
          <p:cNvSpPr txBox="1"/>
          <p:nvPr/>
        </p:nvSpPr>
        <p:spPr>
          <a:xfrm>
            <a:off x="622046" y="5341233"/>
            <a:ext cx="544068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25F90"/>
                </a:solidFill>
                <a:latin typeface="Calibri"/>
                <a:ea typeface="Calibri"/>
                <a:cs typeface="Calibri"/>
                <a:sym typeface="Calibri"/>
              </a:rPr>
              <a:t>Summary: </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Some students think it’s a waste of time/get no help</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It’s being established soon</a:t>
            </a:r>
            <a:endParaRPr sz="1800">
              <a:solidFill>
                <a:srgbClr val="D25F90"/>
              </a:solidFill>
              <a:latin typeface="Calibri"/>
              <a:ea typeface="Calibri"/>
              <a:cs typeface="Calibri"/>
              <a:sym typeface="Calibri"/>
            </a:endParaRPr>
          </a:p>
        </p:txBody>
      </p:sp>
      <p:sp>
        <p:nvSpPr>
          <p:cNvPr id="549" name="Google Shape;549;p26"/>
          <p:cNvSpPr txBox="1"/>
          <p:nvPr/>
        </p:nvSpPr>
        <p:spPr>
          <a:xfrm>
            <a:off x="1563235" y="300216"/>
            <a:ext cx="10111529"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Figtree"/>
              <a:buNone/>
            </a:pPr>
            <a:r>
              <a:rPr lang="en-GB" sz="4400">
                <a:solidFill>
                  <a:schemeClr val="dk1"/>
                </a:solidFill>
                <a:latin typeface="Figtree"/>
                <a:ea typeface="Figtree"/>
                <a:cs typeface="Figtree"/>
                <a:sym typeface="Figtree"/>
              </a:rPr>
              <a:t>eISPs –Why don’t you have one? (analysis)</a:t>
            </a:r>
            <a:endParaRPr sz="4400">
              <a:solidFill>
                <a:schemeClr val="dk1"/>
              </a:solidFill>
              <a:latin typeface="Calibri"/>
              <a:ea typeface="Calibri"/>
              <a:cs typeface="Calibri"/>
              <a:sym typeface="Calibri"/>
            </a:endParaRPr>
          </a:p>
        </p:txBody>
      </p:sp>
      <p:sp>
        <p:nvSpPr>
          <p:cNvPr id="550" name="Google Shape;550;p26"/>
          <p:cNvSpPr txBox="1"/>
          <p:nvPr/>
        </p:nvSpPr>
        <p:spPr>
          <a:xfrm>
            <a:off x="838200" y="1990248"/>
            <a:ext cx="10374298" cy="163040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chemeClr val="dk1"/>
                </a:solidFill>
                <a:latin typeface="Calibri"/>
                <a:ea typeface="Calibri"/>
                <a:cs typeface="Calibri"/>
                <a:sym typeface="Calibri"/>
              </a:rPr>
              <a:t> </a:t>
            </a:r>
            <a:r>
              <a:rPr lang="en-GB" sz="2000">
                <a:solidFill>
                  <a:srgbClr val="1751A6"/>
                </a:solidFill>
                <a:latin typeface="Calibri"/>
                <a:ea typeface="Calibri"/>
                <a:cs typeface="Calibri"/>
                <a:sym typeface="Calibri"/>
              </a:rPr>
              <a:t>The most common reason why students don’t have an ISP established yet is because they are new students and it’s in the process of being established</a:t>
            </a:r>
            <a:endParaRPr sz="20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rgbClr val="1751A6"/>
                </a:solidFill>
                <a:latin typeface="Calibri"/>
                <a:ea typeface="Calibri"/>
                <a:cs typeface="Calibri"/>
                <a:sym typeface="Calibri"/>
              </a:rPr>
              <a:t>Other students don’t have an ISP because it takes too long to create one, or their supervisor doesn’t want them to have one, or because of lack of information or they feel they don’t have time to establish one</a:t>
            </a:r>
            <a:endParaRPr sz="2000">
              <a:solidFill>
                <a:srgbClr val="1751A6"/>
              </a:solidFill>
              <a:latin typeface="Calibri"/>
              <a:ea typeface="Calibri"/>
              <a:cs typeface="Calibri"/>
              <a:sym typeface="Calibri"/>
            </a:endParaRPr>
          </a:p>
          <a:p>
            <a:pPr marL="228600" marR="0" lvl="0" indent="-101600" algn="l" rtl="0">
              <a:lnSpc>
                <a:spcPct val="90000"/>
              </a:lnSpc>
              <a:spcBef>
                <a:spcPts val="0"/>
              </a:spcBef>
              <a:spcAft>
                <a:spcPts val="0"/>
              </a:spcAft>
              <a:buClr>
                <a:srgbClr val="BFD3F9"/>
              </a:buClr>
              <a:buSzPts val="2000"/>
              <a:buFont typeface="Noto Sans Symbols"/>
              <a:buNone/>
            </a:pPr>
            <a:endParaRPr sz="2000">
              <a:solidFill>
                <a:srgbClr val="1751A6"/>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7"/>
          <p:cNvSpPr txBox="1">
            <a:spLocks noGrp="1"/>
          </p:cNvSpPr>
          <p:nvPr>
            <p:ph type="title"/>
          </p:nvPr>
        </p:nvSpPr>
        <p:spPr>
          <a:xfrm>
            <a:off x="1844964" y="2485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Issues with Ladder (data)</a:t>
            </a:r>
            <a:endParaRPr sz="4000">
              <a:latin typeface="Figtree"/>
              <a:ea typeface="Figtree"/>
              <a:cs typeface="Figtree"/>
              <a:sym typeface="Figtree"/>
            </a:endParaRPr>
          </a:p>
        </p:txBody>
      </p:sp>
      <p:sp>
        <p:nvSpPr>
          <p:cNvPr id="556" name="Google Shape;55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21</a:t>
            </a:fld>
            <a:endParaRPr/>
          </a:p>
        </p:txBody>
      </p:sp>
      <p:grpSp>
        <p:nvGrpSpPr>
          <p:cNvPr id="557" name="Google Shape;557;p27"/>
          <p:cNvGrpSpPr/>
          <p:nvPr/>
        </p:nvGrpSpPr>
        <p:grpSpPr>
          <a:xfrm>
            <a:off x="2810647" y="3378419"/>
            <a:ext cx="5635188" cy="2511060"/>
            <a:chOff x="3854356" y="2428875"/>
            <a:chExt cx="5635188" cy="2511060"/>
          </a:xfrm>
        </p:grpSpPr>
        <p:pic>
          <p:nvPicPr>
            <p:cNvPr id="558" name="Google Shape;558;p27"/>
            <p:cNvPicPr preferRelativeResize="0"/>
            <p:nvPr/>
          </p:nvPicPr>
          <p:blipFill rotWithShape="1">
            <a:blip r:embed="rId3">
              <a:alphaModFix/>
            </a:blip>
            <a:srcRect/>
            <a:stretch/>
          </p:blipFill>
          <p:spPr>
            <a:xfrm>
              <a:off x="3854356" y="2428875"/>
              <a:ext cx="5092888" cy="2000250"/>
            </a:xfrm>
            <a:prstGeom prst="rect">
              <a:avLst/>
            </a:prstGeom>
            <a:noFill/>
            <a:ln>
              <a:noFill/>
            </a:ln>
          </p:spPr>
        </p:pic>
        <p:sp>
          <p:nvSpPr>
            <p:cNvPr id="559" name="Google Shape;559;p27"/>
            <p:cNvSpPr txBox="1"/>
            <p:nvPr/>
          </p:nvSpPr>
          <p:spPr>
            <a:xfrm>
              <a:off x="4504809" y="4570905"/>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C23310"/>
                  </a:solidFill>
                  <a:latin typeface="Calibri"/>
                  <a:ea typeface="Calibri"/>
                  <a:cs typeface="Calibri"/>
                  <a:sym typeface="Calibri"/>
                </a:rPr>
                <a:t>Yes</a:t>
              </a:r>
              <a:endParaRPr/>
            </a:p>
          </p:txBody>
        </p:sp>
        <p:sp>
          <p:nvSpPr>
            <p:cNvPr id="560" name="Google Shape;560;p27"/>
            <p:cNvSpPr txBox="1"/>
            <p:nvPr/>
          </p:nvSpPr>
          <p:spPr>
            <a:xfrm>
              <a:off x="6096000" y="4570905"/>
              <a:ext cx="807497"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507CB6"/>
                  </a:solidFill>
                  <a:latin typeface="Calibri"/>
                  <a:ea typeface="Calibri"/>
                  <a:cs typeface="Calibri"/>
                  <a:sym typeface="Calibri"/>
                </a:rPr>
                <a:t>No</a:t>
              </a:r>
              <a:endParaRPr sz="2000">
                <a:solidFill>
                  <a:srgbClr val="00BF6F"/>
                </a:solidFill>
                <a:latin typeface="Calibri"/>
                <a:ea typeface="Calibri"/>
                <a:cs typeface="Calibri"/>
                <a:sym typeface="Calibri"/>
              </a:endParaRPr>
            </a:p>
          </p:txBody>
        </p:sp>
        <p:sp>
          <p:nvSpPr>
            <p:cNvPr id="561" name="Google Shape;561;p27"/>
            <p:cNvSpPr txBox="1"/>
            <p:nvPr/>
          </p:nvSpPr>
          <p:spPr>
            <a:xfrm>
              <a:off x="7599288" y="4570905"/>
              <a:ext cx="189025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9BE00"/>
                  </a:solidFill>
                  <a:latin typeface="Calibri"/>
                  <a:ea typeface="Calibri"/>
                  <a:cs typeface="Calibri"/>
                  <a:sym typeface="Calibri"/>
                </a:rPr>
                <a:t>Not applicable</a:t>
              </a:r>
              <a:endParaRPr sz="2000">
                <a:solidFill>
                  <a:srgbClr val="00BF6F"/>
                </a:solidFill>
                <a:latin typeface="Calibri"/>
                <a:ea typeface="Calibri"/>
                <a:cs typeface="Calibri"/>
                <a:sym typeface="Calibri"/>
              </a:endParaRPr>
            </a:p>
          </p:txBody>
        </p:sp>
      </p:grpSp>
      <p:sp>
        <p:nvSpPr>
          <p:cNvPr id="562" name="Google Shape;562;p27"/>
          <p:cNvSpPr txBox="1"/>
          <p:nvPr/>
        </p:nvSpPr>
        <p:spPr>
          <a:xfrm>
            <a:off x="1844964" y="2573265"/>
            <a:ext cx="7772400" cy="73426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b="1">
                <a:solidFill>
                  <a:srgbClr val="1751A6"/>
                </a:solidFill>
                <a:latin typeface="Calibri"/>
                <a:ea typeface="Calibri"/>
                <a:cs typeface="Calibri"/>
                <a:sym typeface="Calibri"/>
              </a:rPr>
              <a:t>Q15</a:t>
            </a:r>
            <a:r>
              <a:rPr lang="en-GB" sz="2400">
                <a:solidFill>
                  <a:srgbClr val="1751A6"/>
                </a:solidFill>
                <a:latin typeface="Calibri"/>
                <a:ea typeface="Calibri"/>
                <a:cs typeface="Calibri"/>
                <a:sym typeface="Calibri"/>
              </a:rPr>
              <a:t>: Did you have any issues going up on the PhD Ladder?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8"/>
          <p:cNvSpPr txBox="1">
            <a:spLocks noGrp="1"/>
          </p:cNvSpPr>
          <p:nvPr>
            <p:ph type="title"/>
          </p:nvPr>
        </p:nvSpPr>
        <p:spPr>
          <a:xfrm>
            <a:off x="1475509" y="3069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Resolving PhD Salary Ladder Issues (data)</a:t>
            </a:r>
            <a:endParaRPr sz="4000">
              <a:latin typeface="Figtree"/>
              <a:ea typeface="Figtree"/>
              <a:cs typeface="Figtree"/>
              <a:sym typeface="Figtree"/>
            </a:endParaRPr>
          </a:p>
        </p:txBody>
      </p:sp>
      <p:sp>
        <p:nvSpPr>
          <p:cNvPr id="568" name="Google Shape;56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22</a:t>
            </a:fld>
            <a:endParaRPr/>
          </a:p>
        </p:txBody>
      </p:sp>
      <p:pic>
        <p:nvPicPr>
          <p:cNvPr id="569" name="Google Shape;569;p28"/>
          <p:cNvPicPr preferRelativeResize="0"/>
          <p:nvPr/>
        </p:nvPicPr>
        <p:blipFill rotWithShape="1">
          <a:blip r:embed="rId3">
            <a:alphaModFix/>
          </a:blip>
          <a:srcRect/>
          <a:stretch/>
        </p:blipFill>
        <p:spPr>
          <a:xfrm>
            <a:off x="6558554" y="2850515"/>
            <a:ext cx="4649557" cy="3067050"/>
          </a:xfrm>
          <a:prstGeom prst="rect">
            <a:avLst/>
          </a:prstGeom>
          <a:noFill/>
          <a:ln>
            <a:noFill/>
          </a:ln>
        </p:spPr>
      </p:pic>
      <p:sp>
        <p:nvSpPr>
          <p:cNvPr id="570" name="Google Shape;570;p28"/>
          <p:cNvSpPr txBox="1"/>
          <p:nvPr/>
        </p:nvSpPr>
        <p:spPr>
          <a:xfrm>
            <a:off x="838200" y="2891735"/>
            <a:ext cx="5706745"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C23310"/>
                </a:solidFill>
                <a:latin typeface="Calibri"/>
                <a:ea typeface="Calibri"/>
                <a:cs typeface="Calibri"/>
                <a:sym typeface="Calibri"/>
              </a:rPr>
              <a:t>My supervisor explicitly didn't let me to go forward on the salary ladder, for any reason</a:t>
            </a:r>
            <a:endParaRPr sz="1800">
              <a:solidFill>
                <a:srgbClr val="C23310"/>
              </a:solidFill>
              <a:latin typeface="Calibri"/>
              <a:ea typeface="Calibri"/>
              <a:cs typeface="Calibri"/>
              <a:sym typeface="Calibri"/>
            </a:endParaRPr>
          </a:p>
        </p:txBody>
      </p:sp>
      <p:sp>
        <p:nvSpPr>
          <p:cNvPr id="571" name="Google Shape;571;p28"/>
          <p:cNvSpPr txBox="1"/>
          <p:nvPr/>
        </p:nvSpPr>
        <p:spPr>
          <a:xfrm>
            <a:off x="3486159" y="3533978"/>
            <a:ext cx="305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The criteria set by the division</a:t>
            </a:r>
            <a:endParaRPr sz="1800">
              <a:solidFill>
                <a:srgbClr val="507CB6"/>
              </a:solidFill>
              <a:latin typeface="Calibri"/>
              <a:ea typeface="Calibri"/>
              <a:cs typeface="Calibri"/>
              <a:sym typeface="Calibri"/>
            </a:endParaRPr>
          </a:p>
        </p:txBody>
      </p:sp>
      <p:sp>
        <p:nvSpPr>
          <p:cNvPr id="572" name="Google Shape;572;p28"/>
          <p:cNvSpPr txBox="1"/>
          <p:nvPr/>
        </p:nvSpPr>
        <p:spPr>
          <a:xfrm>
            <a:off x="1978182" y="4091212"/>
            <a:ext cx="45667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The human resources didn't want me to go up</a:t>
            </a:r>
            <a:endParaRPr sz="1800">
              <a:solidFill>
                <a:srgbClr val="F9BE00"/>
              </a:solidFill>
              <a:latin typeface="Calibri"/>
              <a:ea typeface="Calibri"/>
              <a:cs typeface="Calibri"/>
              <a:sym typeface="Calibri"/>
            </a:endParaRPr>
          </a:p>
        </p:txBody>
      </p:sp>
      <p:sp>
        <p:nvSpPr>
          <p:cNvPr id="573" name="Google Shape;573;p28"/>
          <p:cNvSpPr txBox="1"/>
          <p:nvPr/>
        </p:nvSpPr>
        <p:spPr>
          <a:xfrm>
            <a:off x="1400075" y="4648446"/>
            <a:ext cx="51448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6BC8CD"/>
                </a:solidFill>
                <a:latin typeface="Calibri"/>
                <a:ea typeface="Calibri"/>
                <a:cs typeface="Calibri"/>
                <a:sym typeface="Calibri"/>
              </a:rPr>
              <a:t>The Director of Third-Cycle (FA) blocked my progress</a:t>
            </a:r>
            <a:endParaRPr sz="1800">
              <a:solidFill>
                <a:srgbClr val="6BC8CD"/>
              </a:solidFill>
              <a:latin typeface="Calibri"/>
              <a:ea typeface="Calibri"/>
              <a:cs typeface="Calibri"/>
              <a:sym typeface="Calibri"/>
            </a:endParaRPr>
          </a:p>
        </p:txBody>
      </p:sp>
      <p:sp>
        <p:nvSpPr>
          <p:cNvPr id="574" name="Google Shape;574;p28"/>
          <p:cNvSpPr txBox="1"/>
          <p:nvPr/>
        </p:nvSpPr>
        <p:spPr>
          <a:xfrm>
            <a:off x="5162835" y="5205679"/>
            <a:ext cx="13821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8B4F"/>
                </a:solidFill>
                <a:latin typeface="Calibri"/>
                <a:ea typeface="Calibri"/>
                <a:cs typeface="Calibri"/>
                <a:sym typeface="Calibri"/>
              </a:rPr>
              <a:t>None/Other</a:t>
            </a:r>
            <a:endParaRPr sz="1800">
              <a:solidFill>
                <a:srgbClr val="FF8B4F"/>
              </a:solidFill>
              <a:latin typeface="Calibri"/>
              <a:ea typeface="Calibri"/>
              <a:cs typeface="Calibri"/>
              <a:sym typeface="Calibri"/>
            </a:endParaRPr>
          </a:p>
        </p:txBody>
      </p:sp>
      <p:sp>
        <p:nvSpPr>
          <p:cNvPr id="575" name="Google Shape;575;p28"/>
          <p:cNvSpPr txBox="1"/>
          <p:nvPr/>
        </p:nvSpPr>
        <p:spPr>
          <a:xfrm>
            <a:off x="930564" y="2163295"/>
            <a:ext cx="10515600" cy="5796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Q16</a:t>
            </a:r>
            <a:r>
              <a:rPr lang="en-GB" sz="1800">
                <a:solidFill>
                  <a:srgbClr val="1751A6"/>
                </a:solidFill>
                <a:latin typeface="Calibri"/>
                <a:ea typeface="Calibri"/>
                <a:cs typeface="Calibri"/>
                <a:sym typeface="Calibri"/>
              </a:rPr>
              <a:t>: As you selected that you had problems moving up on the salary ladder, what were the reason(s) behind these issues? (Select all that apply)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23</a:t>
            </a:fld>
            <a:endParaRPr/>
          </a:p>
        </p:txBody>
      </p:sp>
      <p:sp>
        <p:nvSpPr>
          <p:cNvPr id="581" name="Google Shape;581;p29"/>
          <p:cNvSpPr txBox="1"/>
          <p:nvPr/>
        </p:nvSpPr>
        <p:spPr>
          <a:xfrm>
            <a:off x="5942439" y="2513687"/>
            <a:ext cx="570674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C23310"/>
                </a:solidFill>
                <a:latin typeface="Calibri"/>
                <a:ea typeface="Calibri"/>
                <a:cs typeface="Calibri"/>
                <a:sym typeface="Calibri"/>
              </a:rPr>
              <a:t>My supervisor explicitly didn't let me to go forward on the salary ladder, for any reason</a:t>
            </a:r>
            <a:endParaRPr sz="1800">
              <a:solidFill>
                <a:srgbClr val="C23310"/>
              </a:solidFill>
              <a:latin typeface="Calibri"/>
              <a:ea typeface="Calibri"/>
              <a:cs typeface="Calibri"/>
              <a:sym typeface="Calibri"/>
            </a:endParaRPr>
          </a:p>
        </p:txBody>
      </p:sp>
      <p:sp>
        <p:nvSpPr>
          <p:cNvPr id="582" name="Google Shape;582;p29"/>
          <p:cNvSpPr txBox="1"/>
          <p:nvPr/>
        </p:nvSpPr>
        <p:spPr>
          <a:xfrm>
            <a:off x="5942439" y="3155930"/>
            <a:ext cx="305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The criteria set by the division</a:t>
            </a:r>
            <a:endParaRPr sz="1800">
              <a:solidFill>
                <a:srgbClr val="507CB6"/>
              </a:solidFill>
              <a:latin typeface="Calibri"/>
              <a:ea typeface="Calibri"/>
              <a:cs typeface="Calibri"/>
              <a:sym typeface="Calibri"/>
            </a:endParaRPr>
          </a:p>
        </p:txBody>
      </p:sp>
      <p:sp>
        <p:nvSpPr>
          <p:cNvPr id="583" name="Google Shape;583;p29"/>
          <p:cNvSpPr txBox="1"/>
          <p:nvPr/>
        </p:nvSpPr>
        <p:spPr>
          <a:xfrm>
            <a:off x="5942439" y="4167505"/>
            <a:ext cx="45667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The human resources didn't want me to go up</a:t>
            </a:r>
            <a:endParaRPr sz="1800">
              <a:solidFill>
                <a:srgbClr val="F9BE00"/>
              </a:solidFill>
              <a:latin typeface="Calibri"/>
              <a:ea typeface="Calibri"/>
              <a:cs typeface="Calibri"/>
              <a:sym typeface="Calibri"/>
            </a:endParaRPr>
          </a:p>
        </p:txBody>
      </p:sp>
      <p:sp>
        <p:nvSpPr>
          <p:cNvPr id="584" name="Google Shape;584;p29"/>
          <p:cNvSpPr txBox="1"/>
          <p:nvPr/>
        </p:nvSpPr>
        <p:spPr>
          <a:xfrm>
            <a:off x="5942439" y="4641159"/>
            <a:ext cx="51448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6BC8CD"/>
                </a:solidFill>
                <a:latin typeface="Calibri"/>
                <a:ea typeface="Calibri"/>
                <a:cs typeface="Calibri"/>
                <a:sym typeface="Calibri"/>
              </a:rPr>
              <a:t>The Director of Third-Cycle (FA) blocked my progress</a:t>
            </a:r>
            <a:endParaRPr sz="1800">
              <a:solidFill>
                <a:srgbClr val="6BC8CD"/>
              </a:solidFill>
              <a:latin typeface="Calibri"/>
              <a:ea typeface="Calibri"/>
              <a:cs typeface="Calibri"/>
              <a:sym typeface="Calibri"/>
            </a:endParaRPr>
          </a:p>
        </p:txBody>
      </p:sp>
      <p:sp>
        <p:nvSpPr>
          <p:cNvPr id="585" name="Google Shape;585;p29"/>
          <p:cNvSpPr txBox="1"/>
          <p:nvPr/>
        </p:nvSpPr>
        <p:spPr>
          <a:xfrm>
            <a:off x="5942439" y="3635061"/>
            <a:ext cx="13821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8B4F"/>
                </a:solidFill>
                <a:latin typeface="Calibri"/>
                <a:ea typeface="Calibri"/>
                <a:cs typeface="Calibri"/>
                <a:sym typeface="Calibri"/>
              </a:rPr>
              <a:t>None/Other</a:t>
            </a:r>
            <a:endParaRPr sz="1800">
              <a:solidFill>
                <a:srgbClr val="FF8B4F"/>
              </a:solidFill>
              <a:latin typeface="Calibri"/>
              <a:ea typeface="Calibri"/>
              <a:cs typeface="Calibri"/>
              <a:sym typeface="Calibri"/>
            </a:endParaRPr>
          </a:p>
        </p:txBody>
      </p:sp>
      <p:pic>
        <p:nvPicPr>
          <p:cNvPr id="586" name="Google Shape;586;p29"/>
          <p:cNvPicPr preferRelativeResize="0"/>
          <p:nvPr/>
        </p:nvPicPr>
        <p:blipFill rotWithShape="1">
          <a:blip r:embed="rId3">
            <a:alphaModFix/>
          </a:blip>
          <a:srcRect/>
          <a:stretch/>
        </p:blipFill>
        <p:spPr>
          <a:xfrm>
            <a:off x="322689" y="2294200"/>
            <a:ext cx="5619750" cy="3067050"/>
          </a:xfrm>
          <a:prstGeom prst="rect">
            <a:avLst/>
          </a:prstGeom>
          <a:noFill/>
          <a:ln>
            <a:noFill/>
          </a:ln>
        </p:spPr>
      </p:pic>
      <p:sp>
        <p:nvSpPr>
          <p:cNvPr id="587" name="Google Shape;587;p29"/>
          <p:cNvSpPr txBox="1"/>
          <p:nvPr/>
        </p:nvSpPr>
        <p:spPr>
          <a:xfrm>
            <a:off x="745837" y="1830984"/>
            <a:ext cx="5049648"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Correlation by year a PhD student is in:</a:t>
            </a:r>
            <a:endParaRPr/>
          </a:p>
        </p:txBody>
      </p:sp>
      <p:sp>
        <p:nvSpPr>
          <p:cNvPr id="588" name="Google Shape;588;p29"/>
          <p:cNvSpPr txBox="1">
            <a:spLocks noGrp="1"/>
          </p:cNvSpPr>
          <p:nvPr>
            <p:ph type="title"/>
          </p:nvPr>
        </p:nvSpPr>
        <p:spPr>
          <a:xfrm>
            <a:off x="1475509" y="3069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Resolving PhD Salary Ladder Issues (data)</a:t>
            </a:r>
            <a:endParaRPr sz="4000">
              <a:latin typeface="Figtree"/>
              <a:ea typeface="Figtree"/>
              <a:cs typeface="Figtree"/>
              <a:sym typeface="Figtre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24</a:t>
            </a:fld>
            <a:endParaRPr/>
          </a:p>
        </p:txBody>
      </p:sp>
      <p:sp>
        <p:nvSpPr>
          <p:cNvPr id="594" name="Google Shape;594;p30"/>
          <p:cNvSpPr txBox="1"/>
          <p:nvPr/>
        </p:nvSpPr>
        <p:spPr>
          <a:xfrm>
            <a:off x="938443" y="2015857"/>
            <a:ext cx="5049648"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Correlation by school:</a:t>
            </a:r>
            <a:endParaRPr/>
          </a:p>
        </p:txBody>
      </p:sp>
      <p:sp>
        <p:nvSpPr>
          <p:cNvPr id="595" name="Google Shape;595;p30"/>
          <p:cNvSpPr txBox="1"/>
          <p:nvPr/>
        </p:nvSpPr>
        <p:spPr>
          <a:xfrm>
            <a:off x="838200" y="2648175"/>
            <a:ext cx="5706745"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C23310"/>
                </a:solidFill>
                <a:latin typeface="Calibri"/>
                <a:ea typeface="Calibri"/>
                <a:cs typeface="Calibri"/>
                <a:sym typeface="Calibri"/>
              </a:rPr>
              <a:t>My supervisor explicitly didn't let me to go forward on the salary ladder, for any reason</a:t>
            </a:r>
            <a:endParaRPr sz="1800">
              <a:solidFill>
                <a:srgbClr val="C23310"/>
              </a:solidFill>
              <a:latin typeface="Calibri"/>
              <a:ea typeface="Calibri"/>
              <a:cs typeface="Calibri"/>
              <a:sym typeface="Calibri"/>
            </a:endParaRPr>
          </a:p>
        </p:txBody>
      </p:sp>
      <p:sp>
        <p:nvSpPr>
          <p:cNvPr id="596" name="Google Shape;596;p30"/>
          <p:cNvSpPr txBox="1"/>
          <p:nvPr/>
        </p:nvSpPr>
        <p:spPr>
          <a:xfrm>
            <a:off x="3486159" y="3378829"/>
            <a:ext cx="30587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The criteria set by the division</a:t>
            </a:r>
            <a:endParaRPr sz="1800">
              <a:solidFill>
                <a:srgbClr val="507CB6"/>
              </a:solidFill>
              <a:latin typeface="Calibri"/>
              <a:ea typeface="Calibri"/>
              <a:cs typeface="Calibri"/>
              <a:sym typeface="Calibri"/>
            </a:endParaRPr>
          </a:p>
        </p:txBody>
      </p:sp>
      <p:sp>
        <p:nvSpPr>
          <p:cNvPr id="597" name="Google Shape;597;p30"/>
          <p:cNvSpPr txBox="1"/>
          <p:nvPr/>
        </p:nvSpPr>
        <p:spPr>
          <a:xfrm>
            <a:off x="1978182" y="3896592"/>
            <a:ext cx="45667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The human resources didn't want me to go up</a:t>
            </a:r>
            <a:endParaRPr sz="1800">
              <a:solidFill>
                <a:srgbClr val="F9BE00"/>
              </a:solidFill>
              <a:latin typeface="Calibri"/>
              <a:ea typeface="Calibri"/>
              <a:cs typeface="Calibri"/>
              <a:sym typeface="Calibri"/>
            </a:endParaRPr>
          </a:p>
        </p:txBody>
      </p:sp>
      <p:sp>
        <p:nvSpPr>
          <p:cNvPr id="598" name="Google Shape;598;p30"/>
          <p:cNvSpPr txBox="1"/>
          <p:nvPr/>
        </p:nvSpPr>
        <p:spPr>
          <a:xfrm>
            <a:off x="1400075" y="4457204"/>
            <a:ext cx="51448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6BC8CD"/>
                </a:solidFill>
                <a:latin typeface="Calibri"/>
                <a:ea typeface="Calibri"/>
                <a:cs typeface="Calibri"/>
                <a:sym typeface="Calibri"/>
              </a:rPr>
              <a:t>The Director of Third-Cycle (FA) blocked my progress</a:t>
            </a:r>
            <a:endParaRPr sz="1800">
              <a:solidFill>
                <a:srgbClr val="6BC8CD"/>
              </a:solidFill>
              <a:latin typeface="Calibri"/>
              <a:ea typeface="Calibri"/>
              <a:cs typeface="Calibri"/>
              <a:sym typeface="Calibri"/>
            </a:endParaRPr>
          </a:p>
        </p:txBody>
      </p:sp>
      <p:sp>
        <p:nvSpPr>
          <p:cNvPr id="599" name="Google Shape;599;p30"/>
          <p:cNvSpPr txBox="1"/>
          <p:nvPr/>
        </p:nvSpPr>
        <p:spPr>
          <a:xfrm>
            <a:off x="5162835" y="5059290"/>
            <a:ext cx="13821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8B4F"/>
                </a:solidFill>
                <a:latin typeface="Calibri"/>
                <a:ea typeface="Calibri"/>
                <a:cs typeface="Calibri"/>
                <a:sym typeface="Calibri"/>
              </a:rPr>
              <a:t>None/Other</a:t>
            </a:r>
            <a:endParaRPr sz="1800">
              <a:solidFill>
                <a:srgbClr val="FF8B4F"/>
              </a:solidFill>
              <a:latin typeface="Calibri"/>
              <a:ea typeface="Calibri"/>
              <a:cs typeface="Calibri"/>
              <a:sym typeface="Calibri"/>
            </a:endParaRPr>
          </a:p>
        </p:txBody>
      </p:sp>
      <p:pic>
        <p:nvPicPr>
          <p:cNvPr id="600" name="Google Shape;600;p30"/>
          <p:cNvPicPr preferRelativeResize="0"/>
          <p:nvPr/>
        </p:nvPicPr>
        <p:blipFill rotWithShape="1">
          <a:blip r:embed="rId3">
            <a:alphaModFix/>
          </a:blip>
          <a:srcRect/>
          <a:stretch/>
        </p:blipFill>
        <p:spPr>
          <a:xfrm>
            <a:off x="6802129" y="2673252"/>
            <a:ext cx="4781550" cy="2816011"/>
          </a:xfrm>
          <a:prstGeom prst="rect">
            <a:avLst/>
          </a:prstGeom>
          <a:noFill/>
          <a:ln>
            <a:noFill/>
          </a:ln>
        </p:spPr>
      </p:pic>
      <p:sp>
        <p:nvSpPr>
          <p:cNvPr id="601" name="Google Shape;601;p30"/>
          <p:cNvSpPr txBox="1"/>
          <p:nvPr/>
        </p:nvSpPr>
        <p:spPr>
          <a:xfrm>
            <a:off x="6743761" y="5514341"/>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602" name="Google Shape;602;p30"/>
          <p:cNvSpPr txBox="1"/>
          <p:nvPr/>
        </p:nvSpPr>
        <p:spPr>
          <a:xfrm>
            <a:off x="7164050" y="551434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603" name="Google Shape;603;p30"/>
          <p:cNvSpPr txBox="1"/>
          <p:nvPr/>
        </p:nvSpPr>
        <p:spPr>
          <a:xfrm>
            <a:off x="7639104" y="551434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604" name="Google Shape;604;p30"/>
          <p:cNvSpPr txBox="1"/>
          <p:nvPr/>
        </p:nvSpPr>
        <p:spPr>
          <a:xfrm>
            <a:off x="8101806" y="551434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605" name="Google Shape;605;p30"/>
          <p:cNvSpPr txBox="1"/>
          <p:nvPr/>
        </p:nvSpPr>
        <p:spPr>
          <a:xfrm>
            <a:off x="8564508" y="551434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606" name="Google Shape;606;p30"/>
          <p:cNvSpPr txBox="1"/>
          <p:nvPr/>
        </p:nvSpPr>
        <p:spPr>
          <a:xfrm>
            <a:off x="9058723" y="551434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607" name="Google Shape;607;p30"/>
          <p:cNvSpPr txBox="1"/>
          <p:nvPr/>
        </p:nvSpPr>
        <p:spPr>
          <a:xfrm>
            <a:off x="9499937" y="551434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608" name="Google Shape;608;p30"/>
          <p:cNvSpPr txBox="1"/>
          <p:nvPr/>
        </p:nvSpPr>
        <p:spPr>
          <a:xfrm>
            <a:off x="9962884" y="551434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609" name="Google Shape;609;p30"/>
          <p:cNvSpPr txBox="1"/>
          <p:nvPr/>
        </p:nvSpPr>
        <p:spPr>
          <a:xfrm>
            <a:off x="10443815" y="551434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610" name="Google Shape;610;p30"/>
          <p:cNvSpPr txBox="1"/>
          <p:nvPr/>
        </p:nvSpPr>
        <p:spPr>
          <a:xfrm>
            <a:off x="10908255" y="551434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611" name="Google Shape;611;p30"/>
          <p:cNvSpPr txBox="1"/>
          <p:nvPr/>
        </p:nvSpPr>
        <p:spPr>
          <a:xfrm>
            <a:off x="11370957" y="5514341"/>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sp>
        <p:nvSpPr>
          <p:cNvPr id="612" name="Google Shape;612;p30"/>
          <p:cNvSpPr txBox="1"/>
          <p:nvPr/>
        </p:nvSpPr>
        <p:spPr>
          <a:xfrm>
            <a:off x="6933714" y="2292023"/>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613" name="Google Shape;613;p30"/>
          <p:cNvSpPr txBox="1"/>
          <p:nvPr/>
        </p:nvSpPr>
        <p:spPr>
          <a:xfrm>
            <a:off x="7865813" y="2291080"/>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614" name="Google Shape;614;p30"/>
          <p:cNvSpPr txBox="1"/>
          <p:nvPr/>
        </p:nvSpPr>
        <p:spPr>
          <a:xfrm>
            <a:off x="8823304" y="2292023"/>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615" name="Google Shape;615;p30"/>
          <p:cNvSpPr txBox="1"/>
          <p:nvPr/>
        </p:nvSpPr>
        <p:spPr>
          <a:xfrm>
            <a:off x="9836066" y="2291080"/>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616" name="Google Shape;616;p30"/>
          <p:cNvSpPr txBox="1"/>
          <p:nvPr/>
        </p:nvSpPr>
        <p:spPr>
          <a:xfrm>
            <a:off x="10767777" y="2286472"/>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617" name="Google Shape;617;p30"/>
          <p:cNvSpPr txBox="1">
            <a:spLocks noGrp="1"/>
          </p:cNvSpPr>
          <p:nvPr>
            <p:ph type="title"/>
          </p:nvPr>
        </p:nvSpPr>
        <p:spPr>
          <a:xfrm>
            <a:off x="1475509" y="3069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Resolving PhD Salary Ladder Issues (data)</a:t>
            </a:r>
            <a:endParaRPr sz="4000">
              <a:latin typeface="Figtree"/>
              <a:ea typeface="Figtree"/>
              <a:cs typeface="Figtree"/>
              <a:sym typeface="Figtre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31"/>
          <p:cNvPicPr preferRelativeResize="0"/>
          <p:nvPr/>
        </p:nvPicPr>
        <p:blipFill rotWithShape="1">
          <a:blip r:embed="rId3">
            <a:alphaModFix/>
          </a:blip>
          <a:srcRect/>
          <a:stretch/>
        </p:blipFill>
        <p:spPr>
          <a:xfrm>
            <a:off x="376353" y="2717828"/>
            <a:ext cx="4724400" cy="3295650"/>
          </a:xfrm>
          <a:prstGeom prst="rect">
            <a:avLst/>
          </a:prstGeom>
          <a:noFill/>
          <a:ln>
            <a:noFill/>
          </a:ln>
        </p:spPr>
      </p:pic>
      <p:sp>
        <p:nvSpPr>
          <p:cNvPr id="623" name="Google Shape;62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25</a:t>
            </a:fld>
            <a:endParaRPr/>
          </a:p>
        </p:txBody>
      </p:sp>
      <p:sp>
        <p:nvSpPr>
          <p:cNvPr id="624" name="Google Shape;624;p31"/>
          <p:cNvSpPr txBox="1"/>
          <p:nvPr/>
        </p:nvSpPr>
        <p:spPr>
          <a:xfrm>
            <a:off x="787831" y="2827170"/>
            <a:ext cx="1708569"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a:solidFill>
                  <a:srgbClr val="00BF6F"/>
                </a:solidFill>
                <a:latin typeface="Calibri"/>
                <a:ea typeface="Calibri"/>
                <a:cs typeface="Calibri"/>
                <a:sym typeface="Calibri"/>
              </a:rPr>
              <a:t>Yes, and I was given support</a:t>
            </a:r>
            <a:endParaRPr sz="1600">
              <a:solidFill>
                <a:srgbClr val="00BF6F"/>
              </a:solidFill>
              <a:latin typeface="Calibri"/>
              <a:ea typeface="Calibri"/>
              <a:cs typeface="Calibri"/>
              <a:sym typeface="Calibri"/>
            </a:endParaRPr>
          </a:p>
        </p:txBody>
      </p:sp>
      <p:sp>
        <p:nvSpPr>
          <p:cNvPr id="625" name="Google Shape;625;p31"/>
          <p:cNvSpPr txBox="1"/>
          <p:nvPr/>
        </p:nvSpPr>
        <p:spPr>
          <a:xfrm>
            <a:off x="1037634" y="3612312"/>
            <a:ext cx="181482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507CB6"/>
                </a:solidFill>
                <a:latin typeface="Calibri"/>
                <a:ea typeface="Calibri"/>
                <a:cs typeface="Calibri"/>
                <a:sym typeface="Calibri"/>
              </a:rPr>
              <a:t>Yes, and this didn't solve anything</a:t>
            </a:r>
            <a:endParaRPr sz="1600">
              <a:solidFill>
                <a:srgbClr val="507CB6"/>
              </a:solidFill>
              <a:latin typeface="Calibri"/>
              <a:ea typeface="Calibri"/>
              <a:cs typeface="Calibri"/>
              <a:sym typeface="Calibri"/>
            </a:endParaRPr>
          </a:p>
        </p:txBody>
      </p:sp>
      <p:sp>
        <p:nvSpPr>
          <p:cNvPr id="626" name="Google Shape;626;p31"/>
          <p:cNvSpPr txBox="1"/>
          <p:nvPr/>
        </p:nvSpPr>
        <p:spPr>
          <a:xfrm>
            <a:off x="3513741" y="4130970"/>
            <a:ext cx="279815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F9BE00"/>
                </a:solidFill>
                <a:latin typeface="Calibri"/>
                <a:ea typeface="Calibri"/>
                <a:cs typeface="Calibri"/>
                <a:sym typeface="Calibri"/>
              </a:rPr>
              <a:t>No, I thought it wouldn't solve the issue / I didn't want to bother with it</a:t>
            </a:r>
            <a:endParaRPr sz="1600">
              <a:solidFill>
                <a:srgbClr val="F9BE00"/>
              </a:solidFill>
              <a:latin typeface="Calibri"/>
              <a:ea typeface="Calibri"/>
              <a:cs typeface="Calibri"/>
              <a:sym typeface="Calibri"/>
            </a:endParaRPr>
          </a:p>
        </p:txBody>
      </p:sp>
      <p:sp>
        <p:nvSpPr>
          <p:cNvPr id="627" name="Google Shape;627;p31"/>
          <p:cNvSpPr txBox="1"/>
          <p:nvPr/>
        </p:nvSpPr>
        <p:spPr>
          <a:xfrm>
            <a:off x="1429654" y="4961967"/>
            <a:ext cx="21334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6BC8CD"/>
                </a:solidFill>
                <a:latin typeface="Calibri"/>
                <a:ea typeface="Calibri"/>
                <a:cs typeface="Calibri"/>
                <a:sym typeface="Calibri"/>
              </a:rPr>
              <a:t>No, I do not know who to contact</a:t>
            </a:r>
            <a:endParaRPr sz="1600">
              <a:solidFill>
                <a:srgbClr val="6BC8CD"/>
              </a:solidFill>
              <a:latin typeface="Calibri"/>
              <a:ea typeface="Calibri"/>
              <a:cs typeface="Calibri"/>
              <a:sym typeface="Calibri"/>
            </a:endParaRPr>
          </a:p>
        </p:txBody>
      </p:sp>
      <p:sp>
        <p:nvSpPr>
          <p:cNvPr id="628" name="Google Shape;628;p31"/>
          <p:cNvSpPr txBox="1"/>
          <p:nvPr/>
        </p:nvSpPr>
        <p:spPr>
          <a:xfrm>
            <a:off x="338653" y="2050683"/>
            <a:ext cx="5757347" cy="6763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Q17</a:t>
            </a:r>
            <a:r>
              <a:rPr lang="en-GB" sz="1800">
                <a:solidFill>
                  <a:srgbClr val="1751A6"/>
                </a:solidFill>
                <a:latin typeface="Calibri"/>
                <a:ea typeface="Calibri"/>
                <a:cs typeface="Calibri"/>
                <a:sym typeface="Calibri"/>
              </a:rPr>
              <a:t>: Did you try to contact the Human Resources (HR) regarding these issues?</a:t>
            </a:r>
            <a:endParaRPr/>
          </a:p>
        </p:txBody>
      </p:sp>
      <p:sp>
        <p:nvSpPr>
          <p:cNvPr id="629" name="Google Shape;629;p31"/>
          <p:cNvSpPr txBox="1">
            <a:spLocks noGrp="1"/>
          </p:cNvSpPr>
          <p:nvPr>
            <p:ph type="title"/>
          </p:nvPr>
        </p:nvSpPr>
        <p:spPr>
          <a:xfrm>
            <a:off x="1475509" y="3069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Resolving PhD Salary Ladder Issues (data)</a:t>
            </a:r>
            <a:endParaRPr sz="4000">
              <a:latin typeface="Figtree"/>
              <a:ea typeface="Figtree"/>
              <a:cs typeface="Figtree"/>
              <a:sym typeface="Figtree"/>
            </a:endParaRPr>
          </a:p>
        </p:txBody>
      </p:sp>
      <p:pic>
        <p:nvPicPr>
          <p:cNvPr id="630" name="Google Shape;630;p31"/>
          <p:cNvPicPr preferRelativeResize="0"/>
          <p:nvPr/>
        </p:nvPicPr>
        <p:blipFill rotWithShape="1">
          <a:blip r:embed="rId4">
            <a:alphaModFix/>
          </a:blip>
          <a:srcRect/>
          <a:stretch/>
        </p:blipFill>
        <p:spPr>
          <a:xfrm>
            <a:off x="6311899" y="2827170"/>
            <a:ext cx="5347049" cy="3011660"/>
          </a:xfrm>
          <a:prstGeom prst="rect">
            <a:avLst/>
          </a:prstGeom>
          <a:noFill/>
          <a:ln>
            <a:noFill/>
          </a:ln>
        </p:spPr>
      </p:pic>
      <p:sp>
        <p:nvSpPr>
          <p:cNvPr id="631" name="Google Shape;631;p31"/>
          <p:cNvSpPr txBox="1"/>
          <p:nvPr/>
        </p:nvSpPr>
        <p:spPr>
          <a:xfrm>
            <a:off x="7303655" y="2519792"/>
            <a:ext cx="5049648"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Correlation by year a PhD student is in: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26</a:t>
            </a:fld>
            <a:endParaRPr/>
          </a:p>
        </p:txBody>
      </p:sp>
      <p:sp>
        <p:nvSpPr>
          <p:cNvPr id="637" name="Google Shape;637;p32"/>
          <p:cNvSpPr txBox="1"/>
          <p:nvPr/>
        </p:nvSpPr>
        <p:spPr>
          <a:xfrm>
            <a:off x="1676092" y="1884380"/>
            <a:ext cx="2948709"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Q17: Correlation by school:</a:t>
            </a:r>
            <a:endParaRPr/>
          </a:p>
        </p:txBody>
      </p:sp>
      <p:sp>
        <p:nvSpPr>
          <p:cNvPr id="638" name="Google Shape;638;p32"/>
          <p:cNvSpPr txBox="1"/>
          <p:nvPr/>
        </p:nvSpPr>
        <p:spPr>
          <a:xfrm>
            <a:off x="4702525" y="5709485"/>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639" name="Google Shape;639;p32"/>
          <p:cNvSpPr txBox="1"/>
          <p:nvPr/>
        </p:nvSpPr>
        <p:spPr>
          <a:xfrm>
            <a:off x="5122814" y="5709485"/>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640" name="Google Shape;640;p32"/>
          <p:cNvSpPr txBox="1"/>
          <p:nvPr/>
        </p:nvSpPr>
        <p:spPr>
          <a:xfrm>
            <a:off x="5597868" y="5709485"/>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641" name="Google Shape;641;p32"/>
          <p:cNvSpPr txBox="1"/>
          <p:nvPr/>
        </p:nvSpPr>
        <p:spPr>
          <a:xfrm>
            <a:off x="6060570" y="5709485"/>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642" name="Google Shape;642;p32"/>
          <p:cNvSpPr txBox="1"/>
          <p:nvPr/>
        </p:nvSpPr>
        <p:spPr>
          <a:xfrm>
            <a:off x="6523272" y="5709485"/>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643" name="Google Shape;643;p32"/>
          <p:cNvSpPr txBox="1"/>
          <p:nvPr/>
        </p:nvSpPr>
        <p:spPr>
          <a:xfrm>
            <a:off x="7017487" y="5709485"/>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644" name="Google Shape;644;p32"/>
          <p:cNvSpPr txBox="1"/>
          <p:nvPr/>
        </p:nvSpPr>
        <p:spPr>
          <a:xfrm>
            <a:off x="7458701" y="5709485"/>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645" name="Google Shape;645;p32"/>
          <p:cNvSpPr txBox="1"/>
          <p:nvPr/>
        </p:nvSpPr>
        <p:spPr>
          <a:xfrm>
            <a:off x="7921648" y="5709485"/>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646" name="Google Shape;646;p32"/>
          <p:cNvSpPr txBox="1"/>
          <p:nvPr/>
        </p:nvSpPr>
        <p:spPr>
          <a:xfrm>
            <a:off x="8402579" y="5709485"/>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647" name="Google Shape;647;p32"/>
          <p:cNvSpPr txBox="1"/>
          <p:nvPr/>
        </p:nvSpPr>
        <p:spPr>
          <a:xfrm>
            <a:off x="8867019" y="5709485"/>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648" name="Google Shape;648;p32"/>
          <p:cNvSpPr txBox="1"/>
          <p:nvPr/>
        </p:nvSpPr>
        <p:spPr>
          <a:xfrm>
            <a:off x="9329721" y="5709485"/>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sp>
        <p:nvSpPr>
          <p:cNvPr id="649" name="Google Shape;649;p32"/>
          <p:cNvSpPr txBox="1"/>
          <p:nvPr/>
        </p:nvSpPr>
        <p:spPr>
          <a:xfrm>
            <a:off x="4892478" y="2321800"/>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650" name="Google Shape;650;p32"/>
          <p:cNvSpPr txBox="1"/>
          <p:nvPr/>
        </p:nvSpPr>
        <p:spPr>
          <a:xfrm>
            <a:off x="5824577" y="2320857"/>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651" name="Google Shape;651;p32"/>
          <p:cNvSpPr txBox="1"/>
          <p:nvPr/>
        </p:nvSpPr>
        <p:spPr>
          <a:xfrm>
            <a:off x="6782068" y="2321800"/>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652" name="Google Shape;652;p32"/>
          <p:cNvSpPr txBox="1"/>
          <p:nvPr/>
        </p:nvSpPr>
        <p:spPr>
          <a:xfrm>
            <a:off x="7794830" y="2320857"/>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653" name="Google Shape;653;p32"/>
          <p:cNvSpPr txBox="1"/>
          <p:nvPr/>
        </p:nvSpPr>
        <p:spPr>
          <a:xfrm>
            <a:off x="8726541" y="2316249"/>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pic>
        <p:nvPicPr>
          <p:cNvPr id="654" name="Google Shape;654;p32"/>
          <p:cNvPicPr preferRelativeResize="0"/>
          <p:nvPr/>
        </p:nvPicPr>
        <p:blipFill rotWithShape="1">
          <a:blip r:embed="rId3">
            <a:alphaModFix/>
          </a:blip>
          <a:srcRect/>
          <a:stretch/>
        </p:blipFill>
        <p:spPr>
          <a:xfrm>
            <a:off x="4758150" y="2683616"/>
            <a:ext cx="4819650" cy="3043484"/>
          </a:xfrm>
          <a:prstGeom prst="rect">
            <a:avLst/>
          </a:prstGeom>
          <a:noFill/>
          <a:ln>
            <a:noFill/>
          </a:ln>
        </p:spPr>
      </p:pic>
      <p:sp>
        <p:nvSpPr>
          <p:cNvPr id="655" name="Google Shape;655;p32"/>
          <p:cNvSpPr txBox="1"/>
          <p:nvPr/>
        </p:nvSpPr>
        <p:spPr>
          <a:xfrm>
            <a:off x="-898504" y="2914391"/>
            <a:ext cx="5706745"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00BF6F"/>
                </a:solidFill>
                <a:latin typeface="Calibri"/>
                <a:ea typeface="Calibri"/>
                <a:cs typeface="Calibri"/>
                <a:sym typeface="Calibri"/>
              </a:rPr>
              <a:t>Yes, and I was given support</a:t>
            </a:r>
            <a:endParaRPr sz="1800">
              <a:solidFill>
                <a:srgbClr val="00BF6F"/>
              </a:solidFill>
              <a:latin typeface="Calibri"/>
              <a:ea typeface="Calibri"/>
              <a:cs typeface="Calibri"/>
              <a:sym typeface="Calibri"/>
            </a:endParaRPr>
          </a:p>
        </p:txBody>
      </p:sp>
      <p:sp>
        <p:nvSpPr>
          <p:cNvPr id="656" name="Google Shape;656;p32"/>
          <p:cNvSpPr txBox="1"/>
          <p:nvPr/>
        </p:nvSpPr>
        <p:spPr>
          <a:xfrm>
            <a:off x="1460337" y="3675107"/>
            <a:ext cx="33479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Yes, and this didn't solve anything</a:t>
            </a:r>
            <a:endParaRPr sz="1800">
              <a:solidFill>
                <a:srgbClr val="507CB6"/>
              </a:solidFill>
              <a:latin typeface="Calibri"/>
              <a:ea typeface="Calibri"/>
              <a:cs typeface="Calibri"/>
              <a:sym typeface="Calibri"/>
            </a:endParaRPr>
          </a:p>
        </p:txBody>
      </p:sp>
      <p:sp>
        <p:nvSpPr>
          <p:cNvPr id="657" name="Google Shape;657;p32"/>
          <p:cNvSpPr txBox="1"/>
          <p:nvPr/>
        </p:nvSpPr>
        <p:spPr>
          <a:xfrm>
            <a:off x="858982" y="4435823"/>
            <a:ext cx="39492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No, I thought it wouldn't solve the issue / I didn't want to bother with it</a:t>
            </a:r>
            <a:endParaRPr sz="1800">
              <a:solidFill>
                <a:srgbClr val="F9BE00"/>
              </a:solidFill>
              <a:latin typeface="Calibri"/>
              <a:ea typeface="Calibri"/>
              <a:cs typeface="Calibri"/>
              <a:sym typeface="Calibri"/>
            </a:endParaRPr>
          </a:p>
        </p:txBody>
      </p:sp>
      <p:sp>
        <p:nvSpPr>
          <p:cNvPr id="658" name="Google Shape;658;p32"/>
          <p:cNvSpPr txBox="1"/>
          <p:nvPr/>
        </p:nvSpPr>
        <p:spPr>
          <a:xfrm>
            <a:off x="1492653" y="5196540"/>
            <a:ext cx="33155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6BC8CD"/>
                </a:solidFill>
                <a:latin typeface="Calibri"/>
                <a:ea typeface="Calibri"/>
                <a:cs typeface="Calibri"/>
                <a:sym typeface="Calibri"/>
              </a:rPr>
              <a:t>No, I do not know who to contact</a:t>
            </a:r>
            <a:endParaRPr sz="1800">
              <a:solidFill>
                <a:srgbClr val="6BC8CD"/>
              </a:solidFill>
              <a:latin typeface="Calibri"/>
              <a:ea typeface="Calibri"/>
              <a:cs typeface="Calibri"/>
              <a:sym typeface="Calibri"/>
            </a:endParaRPr>
          </a:p>
        </p:txBody>
      </p:sp>
      <p:sp>
        <p:nvSpPr>
          <p:cNvPr id="659" name="Google Shape;659;p32"/>
          <p:cNvSpPr txBox="1">
            <a:spLocks noGrp="1"/>
          </p:cNvSpPr>
          <p:nvPr>
            <p:ph type="title"/>
          </p:nvPr>
        </p:nvSpPr>
        <p:spPr>
          <a:xfrm>
            <a:off x="1617568" y="18080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Resolving PhD Salary Ladder Issues (data)</a:t>
            </a:r>
            <a:endParaRPr sz="4000">
              <a:latin typeface="Figtree"/>
              <a:ea typeface="Figtree"/>
              <a:cs typeface="Figtree"/>
              <a:sym typeface="Figtre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27</a:t>
            </a:fld>
            <a:endParaRPr/>
          </a:p>
        </p:txBody>
      </p:sp>
      <p:sp>
        <p:nvSpPr>
          <p:cNvPr id="665" name="Google Shape;665;p33"/>
          <p:cNvSpPr txBox="1"/>
          <p:nvPr/>
        </p:nvSpPr>
        <p:spPr>
          <a:xfrm>
            <a:off x="1515481" y="2712911"/>
            <a:ext cx="5706745"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00BF6F"/>
                </a:solidFill>
                <a:latin typeface="Calibri"/>
                <a:ea typeface="Calibri"/>
                <a:cs typeface="Calibri"/>
                <a:sym typeface="Calibri"/>
              </a:rPr>
              <a:t>Yes, and I was given support</a:t>
            </a:r>
            <a:endParaRPr sz="1800">
              <a:solidFill>
                <a:srgbClr val="00BF6F"/>
              </a:solidFill>
              <a:latin typeface="Calibri"/>
              <a:ea typeface="Calibri"/>
              <a:cs typeface="Calibri"/>
              <a:sym typeface="Calibri"/>
            </a:endParaRPr>
          </a:p>
        </p:txBody>
      </p:sp>
      <p:sp>
        <p:nvSpPr>
          <p:cNvPr id="666" name="Google Shape;666;p33"/>
          <p:cNvSpPr txBox="1"/>
          <p:nvPr/>
        </p:nvSpPr>
        <p:spPr>
          <a:xfrm>
            <a:off x="3874322" y="3264859"/>
            <a:ext cx="33479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Yes, and this didn't solve anything</a:t>
            </a:r>
            <a:endParaRPr sz="1800">
              <a:solidFill>
                <a:srgbClr val="507CB6"/>
              </a:solidFill>
              <a:latin typeface="Calibri"/>
              <a:ea typeface="Calibri"/>
              <a:cs typeface="Calibri"/>
              <a:sym typeface="Calibri"/>
            </a:endParaRPr>
          </a:p>
        </p:txBody>
      </p:sp>
      <p:sp>
        <p:nvSpPr>
          <p:cNvPr id="667" name="Google Shape;667;p33"/>
          <p:cNvSpPr txBox="1"/>
          <p:nvPr/>
        </p:nvSpPr>
        <p:spPr>
          <a:xfrm>
            <a:off x="341753" y="3825973"/>
            <a:ext cx="68804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No, I thought it wouldn't solve the issue / I didn't want to bother with it</a:t>
            </a:r>
            <a:endParaRPr sz="1800">
              <a:solidFill>
                <a:srgbClr val="F9BE00"/>
              </a:solidFill>
              <a:latin typeface="Calibri"/>
              <a:ea typeface="Calibri"/>
              <a:cs typeface="Calibri"/>
              <a:sym typeface="Calibri"/>
            </a:endParaRPr>
          </a:p>
        </p:txBody>
      </p:sp>
      <p:sp>
        <p:nvSpPr>
          <p:cNvPr id="668" name="Google Shape;668;p33"/>
          <p:cNvSpPr txBox="1"/>
          <p:nvPr/>
        </p:nvSpPr>
        <p:spPr>
          <a:xfrm>
            <a:off x="3460106" y="4381751"/>
            <a:ext cx="37621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6BC8CD"/>
                </a:solidFill>
                <a:latin typeface="Calibri"/>
                <a:ea typeface="Calibri"/>
                <a:cs typeface="Calibri"/>
                <a:sym typeface="Calibri"/>
              </a:rPr>
              <a:t>No, I did not know they could help me</a:t>
            </a:r>
            <a:endParaRPr sz="1800">
              <a:solidFill>
                <a:srgbClr val="6BC8CD"/>
              </a:solidFill>
              <a:latin typeface="Calibri"/>
              <a:ea typeface="Calibri"/>
              <a:cs typeface="Calibri"/>
              <a:sym typeface="Calibri"/>
            </a:endParaRPr>
          </a:p>
        </p:txBody>
      </p:sp>
      <p:pic>
        <p:nvPicPr>
          <p:cNvPr id="669" name="Google Shape;669;p33"/>
          <p:cNvPicPr preferRelativeResize="0"/>
          <p:nvPr/>
        </p:nvPicPr>
        <p:blipFill rotWithShape="1">
          <a:blip r:embed="rId3">
            <a:alphaModFix/>
          </a:blip>
          <a:srcRect/>
          <a:stretch/>
        </p:blipFill>
        <p:spPr>
          <a:xfrm>
            <a:off x="7213442" y="2551156"/>
            <a:ext cx="4695825" cy="3676650"/>
          </a:xfrm>
          <a:prstGeom prst="rect">
            <a:avLst/>
          </a:prstGeom>
          <a:noFill/>
          <a:ln>
            <a:noFill/>
          </a:ln>
        </p:spPr>
      </p:pic>
      <p:sp>
        <p:nvSpPr>
          <p:cNvPr id="670" name="Google Shape;670;p33"/>
          <p:cNvSpPr txBox="1"/>
          <p:nvPr/>
        </p:nvSpPr>
        <p:spPr>
          <a:xfrm>
            <a:off x="3906638" y="4924877"/>
            <a:ext cx="33155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8B4F"/>
                </a:solidFill>
                <a:latin typeface="Calibri"/>
                <a:ea typeface="Calibri"/>
                <a:cs typeface="Calibri"/>
                <a:sym typeface="Calibri"/>
              </a:rPr>
              <a:t>No, I do not know who to contact</a:t>
            </a:r>
            <a:endParaRPr sz="1800">
              <a:solidFill>
                <a:srgbClr val="FF8B4F"/>
              </a:solidFill>
              <a:latin typeface="Calibri"/>
              <a:ea typeface="Calibri"/>
              <a:cs typeface="Calibri"/>
              <a:sym typeface="Calibri"/>
            </a:endParaRPr>
          </a:p>
        </p:txBody>
      </p:sp>
      <p:sp>
        <p:nvSpPr>
          <p:cNvPr id="671" name="Google Shape;671;p33"/>
          <p:cNvSpPr txBox="1"/>
          <p:nvPr/>
        </p:nvSpPr>
        <p:spPr>
          <a:xfrm>
            <a:off x="3797827" y="5484873"/>
            <a:ext cx="3424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D5E90"/>
                </a:solidFill>
                <a:latin typeface="Calibri"/>
                <a:ea typeface="Calibri"/>
                <a:cs typeface="Calibri"/>
                <a:sym typeface="Calibri"/>
              </a:rPr>
              <a:t>I'm not a member of a trade union</a:t>
            </a:r>
            <a:endParaRPr sz="1800">
              <a:solidFill>
                <a:srgbClr val="7D5E90"/>
              </a:solidFill>
              <a:latin typeface="Calibri"/>
              <a:ea typeface="Calibri"/>
              <a:cs typeface="Calibri"/>
              <a:sym typeface="Calibri"/>
            </a:endParaRPr>
          </a:p>
        </p:txBody>
      </p:sp>
      <p:sp>
        <p:nvSpPr>
          <p:cNvPr id="672" name="Google Shape;672;p33"/>
          <p:cNvSpPr txBox="1"/>
          <p:nvPr/>
        </p:nvSpPr>
        <p:spPr>
          <a:xfrm>
            <a:off x="838200" y="2160864"/>
            <a:ext cx="10515600" cy="141984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Q18</a:t>
            </a:r>
            <a:r>
              <a:rPr lang="en-GB" sz="1800">
                <a:solidFill>
                  <a:srgbClr val="1751A6"/>
                </a:solidFill>
                <a:latin typeface="Calibri"/>
                <a:ea typeface="Calibri"/>
                <a:cs typeface="Calibri"/>
                <a:sym typeface="Calibri"/>
              </a:rPr>
              <a:t>: Did you try to contact your local trade union (Saco-S/ST/Sulf/Sveriges ingenjörer) regarding these issues?</a:t>
            </a:r>
            <a:endParaRPr/>
          </a:p>
        </p:txBody>
      </p:sp>
      <p:sp>
        <p:nvSpPr>
          <p:cNvPr id="673" name="Google Shape;673;p33"/>
          <p:cNvSpPr txBox="1">
            <a:spLocks noGrp="1"/>
          </p:cNvSpPr>
          <p:nvPr>
            <p:ph type="title"/>
          </p:nvPr>
        </p:nvSpPr>
        <p:spPr>
          <a:xfrm>
            <a:off x="1475509" y="3069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Resolving PhD Salary Ladder Issues (data)</a:t>
            </a:r>
            <a:endParaRPr sz="4000">
              <a:latin typeface="Figtree"/>
              <a:ea typeface="Figtree"/>
              <a:cs typeface="Figtree"/>
              <a:sym typeface="Figtre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28</a:t>
            </a:fld>
            <a:endParaRPr/>
          </a:p>
        </p:txBody>
      </p:sp>
      <p:sp>
        <p:nvSpPr>
          <p:cNvPr id="679" name="Google Shape;679;p34"/>
          <p:cNvSpPr txBox="1"/>
          <p:nvPr/>
        </p:nvSpPr>
        <p:spPr>
          <a:xfrm>
            <a:off x="1046352" y="2125114"/>
            <a:ext cx="5049648"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Correlation by year a PhD student is in:</a:t>
            </a:r>
            <a:endParaRPr/>
          </a:p>
        </p:txBody>
      </p:sp>
      <p:pic>
        <p:nvPicPr>
          <p:cNvPr id="680" name="Google Shape;680;p34"/>
          <p:cNvPicPr preferRelativeResize="0"/>
          <p:nvPr/>
        </p:nvPicPr>
        <p:blipFill rotWithShape="1">
          <a:blip r:embed="rId3">
            <a:alphaModFix/>
          </a:blip>
          <a:srcRect/>
          <a:stretch/>
        </p:blipFill>
        <p:spPr>
          <a:xfrm>
            <a:off x="838200" y="2514762"/>
            <a:ext cx="5600700" cy="3086100"/>
          </a:xfrm>
          <a:prstGeom prst="rect">
            <a:avLst/>
          </a:prstGeom>
          <a:noFill/>
          <a:ln>
            <a:noFill/>
          </a:ln>
        </p:spPr>
      </p:pic>
      <p:sp>
        <p:nvSpPr>
          <p:cNvPr id="681" name="Google Shape;681;p34"/>
          <p:cNvSpPr txBox="1"/>
          <p:nvPr/>
        </p:nvSpPr>
        <p:spPr>
          <a:xfrm>
            <a:off x="6619366" y="2514762"/>
            <a:ext cx="57067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F6F"/>
                </a:solidFill>
                <a:latin typeface="Calibri"/>
                <a:ea typeface="Calibri"/>
                <a:cs typeface="Calibri"/>
                <a:sym typeface="Calibri"/>
              </a:rPr>
              <a:t>Yes, and I was given support</a:t>
            </a:r>
            <a:endParaRPr sz="1800">
              <a:solidFill>
                <a:srgbClr val="00BF6F"/>
              </a:solidFill>
              <a:latin typeface="Calibri"/>
              <a:ea typeface="Calibri"/>
              <a:cs typeface="Calibri"/>
              <a:sym typeface="Calibri"/>
            </a:endParaRPr>
          </a:p>
        </p:txBody>
      </p:sp>
      <p:sp>
        <p:nvSpPr>
          <p:cNvPr id="682" name="Google Shape;682;p34"/>
          <p:cNvSpPr txBox="1"/>
          <p:nvPr/>
        </p:nvSpPr>
        <p:spPr>
          <a:xfrm>
            <a:off x="6619366" y="3013755"/>
            <a:ext cx="33479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Yes, and this didn't solve anything</a:t>
            </a:r>
            <a:endParaRPr sz="1800">
              <a:solidFill>
                <a:srgbClr val="507CB6"/>
              </a:solidFill>
              <a:latin typeface="Calibri"/>
              <a:ea typeface="Calibri"/>
              <a:cs typeface="Calibri"/>
              <a:sym typeface="Calibri"/>
            </a:endParaRPr>
          </a:p>
        </p:txBody>
      </p:sp>
      <p:sp>
        <p:nvSpPr>
          <p:cNvPr id="683" name="Google Shape;683;p34"/>
          <p:cNvSpPr txBox="1"/>
          <p:nvPr/>
        </p:nvSpPr>
        <p:spPr>
          <a:xfrm>
            <a:off x="6619367" y="3512748"/>
            <a:ext cx="50440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No, I thought it wouldn't solve the issue / I didn't want to bother with it</a:t>
            </a:r>
            <a:endParaRPr sz="1800">
              <a:solidFill>
                <a:srgbClr val="F9BE00"/>
              </a:solidFill>
              <a:latin typeface="Calibri"/>
              <a:ea typeface="Calibri"/>
              <a:cs typeface="Calibri"/>
              <a:sym typeface="Calibri"/>
            </a:endParaRPr>
          </a:p>
        </p:txBody>
      </p:sp>
      <p:sp>
        <p:nvSpPr>
          <p:cNvPr id="684" name="Google Shape;684;p34"/>
          <p:cNvSpPr txBox="1"/>
          <p:nvPr/>
        </p:nvSpPr>
        <p:spPr>
          <a:xfrm>
            <a:off x="6619366" y="4288740"/>
            <a:ext cx="37621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6BC8CD"/>
                </a:solidFill>
                <a:latin typeface="Calibri"/>
                <a:ea typeface="Calibri"/>
                <a:cs typeface="Calibri"/>
                <a:sym typeface="Calibri"/>
              </a:rPr>
              <a:t>No, I did not know they could help me</a:t>
            </a:r>
            <a:endParaRPr sz="1800">
              <a:solidFill>
                <a:srgbClr val="6BC8CD"/>
              </a:solidFill>
              <a:latin typeface="Calibri"/>
              <a:ea typeface="Calibri"/>
              <a:cs typeface="Calibri"/>
              <a:sym typeface="Calibri"/>
            </a:endParaRPr>
          </a:p>
        </p:txBody>
      </p:sp>
      <p:sp>
        <p:nvSpPr>
          <p:cNvPr id="685" name="Google Shape;685;p34"/>
          <p:cNvSpPr txBox="1"/>
          <p:nvPr/>
        </p:nvSpPr>
        <p:spPr>
          <a:xfrm>
            <a:off x="6619366" y="4787733"/>
            <a:ext cx="33155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8B4F"/>
                </a:solidFill>
                <a:latin typeface="Calibri"/>
                <a:ea typeface="Calibri"/>
                <a:cs typeface="Calibri"/>
                <a:sym typeface="Calibri"/>
              </a:rPr>
              <a:t>No, I do not know who to contact</a:t>
            </a:r>
            <a:endParaRPr sz="1800">
              <a:solidFill>
                <a:srgbClr val="FF8B4F"/>
              </a:solidFill>
              <a:latin typeface="Calibri"/>
              <a:ea typeface="Calibri"/>
              <a:cs typeface="Calibri"/>
              <a:sym typeface="Calibri"/>
            </a:endParaRPr>
          </a:p>
        </p:txBody>
      </p:sp>
      <p:sp>
        <p:nvSpPr>
          <p:cNvPr id="686" name="Google Shape;686;p34"/>
          <p:cNvSpPr txBox="1"/>
          <p:nvPr/>
        </p:nvSpPr>
        <p:spPr>
          <a:xfrm>
            <a:off x="6619366" y="5286724"/>
            <a:ext cx="3424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D5E90"/>
                </a:solidFill>
                <a:latin typeface="Calibri"/>
                <a:ea typeface="Calibri"/>
                <a:cs typeface="Calibri"/>
                <a:sym typeface="Calibri"/>
              </a:rPr>
              <a:t>I'm not a member of a trade union</a:t>
            </a:r>
            <a:endParaRPr sz="1800">
              <a:solidFill>
                <a:srgbClr val="7D5E90"/>
              </a:solidFill>
              <a:latin typeface="Calibri"/>
              <a:ea typeface="Calibri"/>
              <a:cs typeface="Calibri"/>
              <a:sym typeface="Calibri"/>
            </a:endParaRPr>
          </a:p>
        </p:txBody>
      </p:sp>
      <p:sp>
        <p:nvSpPr>
          <p:cNvPr id="687" name="Google Shape;687;p34"/>
          <p:cNvSpPr txBox="1">
            <a:spLocks noGrp="1"/>
          </p:cNvSpPr>
          <p:nvPr>
            <p:ph type="title"/>
          </p:nvPr>
        </p:nvSpPr>
        <p:spPr>
          <a:xfrm>
            <a:off x="1475509" y="3069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Resolving PhD Salary Ladder Issues (data)</a:t>
            </a:r>
            <a:endParaRPr sz="4000">
              <a:latin typeface="Figtree"/>
              <a:ea typeface="Figtree"/>
              <a:cs typeface="Figtree"/>
              <a:sym typeface="Figtre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29</a:t>
            </a:fld>
            <a:endParaRPr/>
          </a:p>
        </p:txBody>
      </p:sp>
      <p:sp>
        <p:nvSpPr>
          <p:cNvPr id="693" name="Google Shape;693;p35"/>
          <p:cNvSpPr txBox="1"/>
          <p:nvPr/>
        </p:nvSpPr>
        <p:spPr>
          <a:xfrm>
            <a:off x="594407" y="2196996"/>
            <a:ext cx="5049648"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Correlation by school:</a:t>
            </a:r>
            <a:endParaRPr/>
          </a:p>
        </p:txBody>
      </p:sp>
      <p:sp>
        <p:nvSpPr>
          <p:cNvPr id="694" name="Google Shape;694;p35"/>
          <p:cNvSpPr txBox="1"/>
          <p:nvPr/>
        </p:nvSpPr>
        <p:spPr>
          <a:xfrm>
            <a:off x="6743761" y="5942356"/>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695" name="Google Shape;695;p35"/>
          <p:cNvSpPr txBox="1"/>
          <p:nvPr/>
        </p:nvSpPr>
        <p:spPr>
          <a:xfrm>
            <a:off x="7164050" y="594235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696" name="Google Shape;696;p35"/>
          <p:cNvSpPr txBox="1"/>
          <p:nvPr/>
        </p:nvSpPr>
        <p:spPr>
          <a:xfrm>
            <a:off x="7639104" y="594235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697" name="Google Shape;697;p35"/>
          <p:cNvSpPr txBox="1"/>
          <p:nvPr/>
        </p:nvSpPr>
        <p:spPr>
          <a:xfrm>
            <a:off x="8101806" y="594235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698" name="Google Shape;698;p35"/>
          <p:cNvSpPr txBox="1"/>
          <p:nvPr/>
        </p:nvSpPr>
        <p:spPr>
          <a:xfrm>
            <a:off x="8564508" y="594235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699" name="Google Shape;699;p35"/>
          <p:cNvSpPr txBox="1"/>
          <p:nvPr/>
        </p:nvSpPr>
        <p:spPr>
          <a:xfrm>
            <a:off x="9058723" y="594235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700" name="Google Shape;700;p35"/>
          <p:cNvSpPr txBox="1"/>
          <p:nvPr/>
        </p:nvSpPr>
        <p:spPr>
          <a:xfrm>
            <a:off x="9499937" y="594235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701" name="Google Shape;701;p35"/>
          <p:cNvSpPr txBox="1"/>
          <p:nvPr/>
        </p:nvSpPr>
        <p:spPr>
          <a:xfrm>
            <a:off x="9962884" y="594235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702" name="Google Shape;702;p35"/>
          <p:cNvSpPr txBox="1"/>
          <p:nvPr/>
        </p:nvSpPr>
        <p:spPr>
          <a:xfrm>
            <a:off x="10443815" y="594235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703" name="Google Shape;703;p35"/>
          <p:cNvSpPr txBox="1"/>
          <p:nvPr/>
        </p:nvSpPr>
        <p:spPr>
          <a:xfrm>
            <a:off x="10908255" y="594235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704" name="Google Shape;704;p35"/>
          <p:cNvSpPr txBox="1"/>
          <p:nvPr/>
        </p:nvSpPr>
        <p:spPr>
          <a:xfrm>
            <a:off x="11370957" y="5942356"/>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sp>
        <p:nvSpPr>
          <p:cNvPr id="705" name="Google Shape;705;p35"/>
          <p:cNvSpPr txBox="1"/>
          <p:nvPr/>
        </p:nvSpPr>
        <p:spPr>
          <a:xfrm>
            <a:off x="6933714" y="2126656"/>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706" name="Google Shape;706;p35"/>
          <p:cNvSpPr txBox="1"/>
          <p:nvPr/>
        </p:nvSpPr>
        <p:spPr>
          <a:xfrm>
            <a:off x="7865813" y="2125713"/>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707" name="Google Shape;707;p35"/>
          <p:cNvSpPr txBox="1"/>
          <p:nvPr/>
        </p:nvSpPr>
        <p:spPr>
          <a:xfrm>
            <a:off x="8823304" y="2126656"/>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708" name="Google Shape;708;p35"/>
          <p:cNvSpPr txBox="1"/>
          <p:nvPr/>
        </p:nvSpPr>
        <p:spPr>
          <a:xfrm>
            <a:off x="9836066" y="2125713"/>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709" name="Google Shape;709;p35"/>
          <p:cNvSpPr txBox="1"/>
          <p:nvPr/>
        </p:nvSpPr>
        <p:spPr>
          <a:xfrm>
            <a:off x="10767777" y="2121105"/>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710" name="Google Shape;710;p35"/>
          <p:cNvSpPr txBox="1"/>
          <p:nvPr/>
        </p:nvSpPr>
        <p:spPr>
          <a:xfrm>
            <a:off x="1142732" y="2688958"/>
            <a:ext cx="5706745"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00BF6F"/>
                </a:solidFill>
                <a:latin typeface="Calibri"/>
                <a:ea typeface="Calibri"/>
                <a:cs typeface="Calibri"/>
                <a:sym typeface="Calibri"/>
              </a:rPr>
              <a:t>Yes, and I was given support</a:t>
            </a:r>
            <a:endParaRPr sz="1800">
              <a:solidFill>
                <a:srgbClr val="00BF6F"/>
              </a:solidFill>
              <a:latin typeface="Calibri"/>
              <a:ea typeface="Calibri"/>
              <a:cs typeface="Calibri"/>
              <a:sym typeface="Calibri"/>
            </a:endParaRPr>
          </a:p>
        </p:txBody>
      </p:sp>
      <p:sp>
        <p:nvSpPr>
          <p:cNvPr id="711" name="Google Shape;711;p35"/>
          <p:cNvSpPr txBox="1"/>
          <p:nvPr/>
        </p:nvSpPr>
        <p:spPr>
          <a:xfrm>
            <a:off x="3501573" y="3240906"/>
            <a:ext cx="33479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Yes, and this didn't solve anything</a:t>
            </a:r>
            <a:endParaRPr sz="1800">
              <a:solidFill>
                <a:srgbClr val="507CB6"/>
              </a:solidFill>
              <a:latin typeface="Calibri"/>
              <a:ea typeface="Calibri"/>
              <a:cs typeface="Calibri"/>
              <a:sym typeface="Calibri"/>
            </a:endParaRPr>
          </a:p>
        </p:txBody>
      </p:sp>
      <p:sp>
        <p:nvSpPr>
          <p:cNvPr id="712" name="Google Shape;712;p35"/>
          <p:cNvSpPr txBox="1"/>
          <p:nvPr/>
        </p:nvSpPr>
        <p:spPr>
          <a:xfrm>
            <a:off x="1475509" y="3751978"/>
            <a:ext cx="53739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No, I thought it wouldn't solve the issue / I didn't want to bother with it</a:t>
            </a:r>
            <a:endParaRPr sz="1800">
              <a:solidFill>
                <a:srgbClr val="F9BE00"/>
              </a:solidFill>
              <a:latin typeface="Calibri"/>
              <a:ea typeface="Calibri"/>
              <a:cs typeface="Calibri"/>
              <a:sym typeface="Calibri"/>
            </a:endParaRPr>
          </a:p>
        </p:txBody>
      </p:sp>
      <p:sp>
        <p:nvSpPr>
          <p:cNvPr id="713" name="Google Shape;713;p35"/>
          <p:cNvSpPr txBox="1"/>
          <p:nvPr/>
        </p:nvSpPr>
        <p:spPr>
          <a:xfrm>
            <a:off x="3087357" y="4357798"/>
            <a:ext cx="37621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6BC8CD"/>
                </a:solidFill>
                <a:latin typeface="Calibri"/>
                <a:ea typeface="Calibri"/>
                <a:cs typeface="Calibri"/>
                <a:sym typeface="Calibri"/>
              </a:rPr>
              <a:t>No, I did not know they could help me</a:t>
            </a:r>
            <a:endParaRPr sz="1800">
              <a:solidFill>
                <a:srgbClr val="6BC8CD"/>
              </a:solidFill>
              <a:latin typeface="Calibri"/>
              <a:ea typeface="Calibri"/>
              <a:cs typeface="Calibri"/>
              <a:sym typeface="Calibri"/>
            </a:endParaRPr>
          </a:p>
        </p:txBody>
      </p:sp>
      <p:sp>
        <p:nvSpPr>
          <p:cNvPr id="714" name="Google Shape;714;p35"/>
          <p:cNvSpPr txBox="1"/>
          <p:nvPr/>
        </p:nvSpPr>
        <p:spPr>
          <a:xfrm>
            <a:off x="3533889" y="4900924"/>
            <a:ext cx="33155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8B4F"/>
                </a:solidFill>
                <a:latin typeface="Calibri"/>
                <a:ea typeface="Calibri"/>
                <a:cs typeface="Calibri"/>
                <a:sym typeface="Calibri"/>
              </a:rPr>
              <a:t>No, I do not know who to contact</a:t>
            </a:r>
            <a:endParaRPr sz="1800">
              <a:solidFill>
                <a:srgbClr val="FF8B4F"/>
              </a:solidFill>
              <a:latin typeface="Calibri"/>
              <a:ea typeface="Calibri"/>
              <a:cs typeface="Calibri"/>
              <a:sym typeface="Calibri"/>
            </a:endParaRPr>
          </a:p>
        </p:txBody>
      </p:sp>
      <p:sp>
        <p:nvSpPr>
          <p:cNvPr id="715" name="Google Shape;715;p35"/>
          <p:cNvSpPr txBox="1"/>
          <p:nvPr/>
        </p:nvSpPr>
        <p:spPr>
          <a:xfrm>
            <a:off x="3425078" y="5460920"/>
            <a:ext cx="34243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D5E90"/>
                </a:solidFill>
                <a:latin typeface="Calibri"/>
                <a:ea typeface="Calibri"/>
                <a:cs typeface="Calibri"/>
                <a:sym typeface="Calibri"/>
              </a:rPr>
              <a:t>I'm not a member of a trade union</a:t>
            </a:r>
            <a:endParaRPr sz="1800">
              <a:solidFill>
                <a:srgbClr val="7D5E90"/>
              </a:solidFill>
              <a:latin typeface="Calibri"/>
              <a:ea typeface="Calibri"/>
              <a:cs typeface="Calibri"/>
              <a:sym typeface="Calibri"/>
            </a:endParaRPr>
          </a:p>
        </p:txBody>
      </p:sp>
      <p:pic>
        <p:nvPicPr>
          <p:cNvPr id="716" name="Google Shape;716;p35"/>
          <p:cNvPicPr preferRelativeResize="0"/>
          <p:nvPr/>
        </p:nvPicPr>
        <p:blipFill rotWithShape="1">
          <a:blip r:embed="rId3">
            <a:alphaModFix/>
          </a:blip>
          <a:srcRect/>
          <a:stretch/>
        </p:blipFill>
        <p:spPr>
          <a:xfrm>
            <a:off x="6834065" y="2567334"/>
            <a:ext cx="4791075" cy="3383047"/>
          </a:xfrm>
          <a:prstGeom prst="rect">
            <a:avLst/>
          </a:prstGeom>
          <a:noFill/>
          <a:ln>
            <a:noFill/>
          </a:ln>
        </p:spPr>
      </p:pic>
      <p:sp>
        <p:nvSpPr>
          <p:cNvPr id="717" name="Google Shape;717;p35"/>
          <p:cNvSpPr txBox="1">
            <a:spLocks noGrp="1"/>
          </p:cNvSpPr>
          <p:nvPr>
            <p:ph type="title"/>
          </p:nvPr>
        </p:nvSpPr>
        <p:spPr>
          <a:xfrm>
            <a:off x="1475509" y="3069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Resolving PhD Salary Ladder Issues (data)</a:t>
            </a:r>
            <a:endParaRPr sz="4000">
              <a:latin typeface="Figtree"/>
              <a:ea typeface="Figtree"/>
              <a:cs typeface="Figtree"/>
              <a:sym typeface="Figtre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a:stretch/>
        </p:blipFill>
        <p:spPr>
          <a:xfrm>
            <a:off x="6631598" y="3402844"/>
            <a:ext cx="4972050" cy="2762250"/>
          </a:xfrm>
          <a:prstGeom prst="rect">
            <a:avLst/>
          </a:prstGeom>
          <a:noFill/>
          <a:ln>
            <a:noFill/>
          </a:ln>
        </p:spPr>
      </p:pic>
      <p:pic>
        <p:nvPicPr>
          <p:cNvPr id="105" name="Google Shape;105;p3"/>
          <p:cNvPicPr preferRelativeResize="0"/>
          <p:nvPr/>
        </p:nvPicPr>
        <p:blipFill rotWithShape="1">
          <a:blip r:embed="rId4">
            <a:alphaModFix/>
          </a:blip>
          <a:srcRect/>
          <a:stretch/>
        </p:blipFill>
        <p:spPr>
          <a:xfrm>
            <a:off x="446364" y="3584613"/>
            <a:ext cx="5505450" cy="2914650"/>
          </a:xfrm>
          <a:prstGeom prst="rect">
            <a:avLst/>
          </a:prstGeom>
          <a:noFill/>
          <a:ln>
            <a:noFill/>
          </a:ln>
        </p:spPr>
      </p:pic>
      <p:sp>
        <p:nvSpPr>
          <p:cNvPr id="106" name="Google Shape;106;p3"/>
          <p:cNvSpPr txBox="1">
            <a:spLocks noGrp="1"/>
          </p:cNvSpPr>
          <p:nvPr>
            <p:ph type="title"/>
          </p:nvPr>
        </p:nvSpPr>
        <p:spPr>
          <a:xfrm>
            <a:off x="1676400" y="22267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Our Student Sample (analysis)</a:t>
            </a:r>
            <a:endParaRPr sz="4000">
              <a:latin typeface="Figtree"/>
              <a:ea typeface="Figtree"/>
              <a:cs typeface="Figtree"/>
              <a:sym typeface="Figtree"/>
            </a:endParaRPr>
          </a:p>
        </p:txBody>
      </p:sp>
      <p:sp>
        <p:nvSpPr>
          <p:cNvPr id="107" name="Google Shape;10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108" name="Google Shape;108;p3"/>
          <p:cNvSpPr txBox="1"/>
          <p:nvPr/>
        </p:nvSpPr>
        <p:spPr>
          <a:xfrm>
            <a:off x="1229350" y="1772933"/>
            <a:ext cx="10374298" cy="102899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chemeClr val="dk1"/>
                </a:solidFill>
                <a:latin typeface="Calibri"/>
                <a:ea typeface="Calibri"/>
                <a:cs typeface="Calibri"/>
                <a:sym typeface="Calibri"/>
              </a:rPr>
              <a:t> </a:t>
            </a:r>
            <a:r>
              <a:rPr lang="en-GB" sz="2000">
                <a:solidFill>
                  <a:srgbClr val="1751A6"/>
                </a:solidFill>
                <a:latin typeface="Calibri"/>
                <a:ea typeface="Calibri"/>
                <a:cs typeface="Calibri"/>
                <a:sym typeface="Calibri"/>
              </a:rPr>
              <a:t>400 responses ≈ 30% of total PhD students</a:t>
            </a:r>
            <a:endParaRPr/>
          </a:p>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rgbClr val="1751A6"/>
                </a:solidFill>
                <a:latin typeface="Calibri"/>
                <a:ea typeface="Calibri"/>
                <a:cs typeface="Calibri"/>
                <a:sym typeface="Calibri"/>
              </a:rPr>
              <a:t> The sample is divers in citizenship, year started, as well as over all schools.</a:t>
            </a:r>
            <a:endParaRPr/>
          </a:p>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rgbClr val="1751A6"/>
                </a:solidFill>
                <a:latin typeface="Calibri"/>
                <a:ea typeface="Calibri"/>
                <a:cs typeface="Calibri"/>
                <a:sym typeface="Calibri"/>
              </a:rPr>
              <a:t> Most students are member of THS and around half are a member of a trade union</a:t>
            </a:r>
            <a:endParaRPr/>
          </a:p>
          <a:p>
            <a:pPr marL="0" marR="0" lvl="0" indent="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p:txBody>
      </p:sp>
      <p:pic>
        <p:nvPicPr>
          <p:cNvPr id="109" name="Google Shape;109;p3"/>
          <p:cNvPicPr preferRelativeResize="0"/>
          <p:nvPr/>
        </p:nvPicPr>
        <p:blipFill rotWithShape="1">
          <a:blip r:embed="rId5">
            <a:alphaModFix/>
          </a:blip>
          <a:srcRect/>
          <a:stretch/>
        </p:blipFill>
        <p:spPr>
          <a:xfrm>
            <a:off x="175421" y="222672"/>
            <a:ext cx="1325557" cy="1325563"/>
          </a:xfrm>
          <a:prstGeom prst="rect">
            <a:avLst/>
          </a:prstGeom>
          <a:noFill/>
          <a:ln>
            <a:noFill/>
          </a:ln>
        </p:spPr>
      </p:pic>
      <p:sp>
        <p:nvSpPr>
          <p:cNvPr id="110" name="Google Shape;110;p3"/>
          <p:cNvSpPr txBox="1"/>
          <p:nvPr/>
        </p:nvSpPr>
        <p:spPr>
          <a:xfrm>
            <a:off x="987719" y="3670551"/>
            <a:ext cx="2206752"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Citizenship:</a:t>
            </a:r>
            <a:endParaRPr/>
          </a:p>
        </p:txBody>
      </p:sp>
      <p:sp>
        <p:nvSpPr>
          <p:cNvPr id="111" name="Google Shape;111;p3"/>
          <p:cNvSpPr txBox="1"/>
          <p:nvPr/>
        </p:nvSpPr>
        <p:spPr>
          <a:xfrm>
            <a:off x="6416499" y="3584613"/>
            <a:ext cx="2206752"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Age: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30</a:t>
            </a:fld>
            <a:endParaRPr/>
          </a:p>
        </p:txBody>
      </p:sp>
      <p:sp>
        <p:nvSpPr>
          <p:cNvPr id="723" name="Google Shape;723;p36"/>
          <p:cNvSpPr txBox="1"/>
          <p:nvPr/>
        </p:nvSpPr>
        <p:spPr>
          <a:xfrm>
            <a:off x="177290" y="5307248"/>
            <a:ext cx="5918710" cy="8588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BFD3F9"/>
              </a:buClr>
              <a:buSzPts val="1800"/>
              <a:buFont typeface="Noto Sans Symbols"/>
              <a:buChar char="⮚"/>
            </a:pPr>
            <a:r>
              <a:rPr lang="en-GB" sz="1800">
                <a:solidFill>
                  <a:schemeClr val="dk1"/>
                </a:solidFill>
                <a:latin typeface="Calibri"/>
                <a:ea typeface="Calibri"/>
                <a:cs typeface="Calibri"/>
                <a:sym typeface="Calibri"/>
              </a:rPr>
              <a:t> </a:t>
            </a:r>
            <a:r>
              <a:rPr lang="en-GB" sz="1800" b="1">
                <a:solidFill>
                  <a:srgbClr val="1751A6"/>
                </a:solidFill>
                <a:latin typeface="Calibri"/>
                <a:ea typeface="Calibri"/>
                <a:cs typeface="Calibri"/>
                <a:sym typeface="Calibri"/>
              </a:rPr>
              <a:t>Q19</a:t>
            </a:r>
            <a:r>
              <a:rPr lang="en-GB" sz="1800">
                <a:solidFill>
                  <a:srgbClr val="1751A6"/>
                </a:solidFill>
                <a:latin typeface="Calibri"/>
                <a:ea typeface="Calibri"/>
                <a:cs typeface="Calibri"/>
                <a:sym typeface="Calibri"/>
              </a:rPr>
              <a:t>: leave a commentary if you desire.</a:t>
            </a:r>
            <a:endParaRPr/>
          </a:p>
          <a:p>
            <a:pPr marL="228600" marR="0" lvl="0" indent="-114300" algn="l" rtl="0">
              <a:lnSpc>
                <a:spcPct val="90000"/>
              </a:lnSpc>
              <a:spcBef>
                <a:spcPts val="0"/>
              </a:spcBef>
              <a:spcAft>
                <a:spcPts val="0"/>
              </a:spcAft>
              <a:buClr>
                <a:srgbClr val="BFD3F9"/>
              </a:buClr>
              <a:buSzPts val="1800"/>
              <a:buFont typeface="Noto Sans Symbols"/>
              <a:buNone/>
            </a:pPr>
            <a:endParaRPr sz="18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1800"/>
              <a:buFont typeface="Noto Sans Symbols"/>
              <a:buChar char="⮚"/>
            </a:pPr>
            <a:r>
              <a:rPr lang="en-GB" sz="1800">
                <a:solidFill>
                  <a:srgbClr val="1751A6"/>
                </a:solidFill>
                <a:latin typeface="Calibri"/>
                <a:ea typeface="Calibri"/>
                <a:cs typeface="Calibri"/>
                <a:sym typeface="Calibri"/>
              </a:rPr>
              <a:t>28 responses</a:t>
            </a:r>
            <a:endParaRPr/>
          </a:p>
        </p:txBody>
      </p:sp>
      <p:sp>
        <p:nvSpPr>
          <p:cNvPr id="724" name="Google Shape;724;p36"/>
          <p:cNvSpPr txBox="1"/>
          <p:nvPr/>
        </p:nvSpPr>
        <p:spPr>
          <a:xfrm>
            <a:off x="4475445" y="5229209"/>
            <a:ext cx="655336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25F90"/>
                </a:solidFill>
                <a:latin typeface="Calibri"/>
                <a:ea typeface="Calibri"/>
                <a:cs typeface="Calibri"/>
                <a:sym typeface="Calibri"/>
              </a:rPr>
              <a:t>Summary of comments: </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Delay because of difficulty to get the requirements</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Students were not informed/unaware of the PhD Salary process</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Supervisors neglecting this process</a:t>
            </a:r>
            <a:endParaRPr sz="1800">
              <a:solidFill>
                <a:srgbClr val="D25F90"/>
              </a:solidFill>
              <a:latin typeface="Calibri"/>
              <a:ea typeface="Calibri"/>
              <a:cs typeface="Calibri"/>
              <a:sym typeface="Calibri"/>
            </a:endParaRPr>
          </a:p>
        </p:txBody>
      </p:sp>
      <p:sp>
        <p:nvSpPr>
          <p:cNvPr id="725" name="Google Shape;725;p36"/>
          <p:cNvSpPr txBox="1">
            <a:spLocks noGrp="1"/>
          </p:cNvSpPr>
          <p:nvPr>
            <p:ph type="title"/>
          </p:nvPr>
        </p:nvSpPr>
        <p:spPr>
          <a:xfrm>
            <a:off x="1475509" y="3069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Resolving PhD Salary Ladder Issues (analysis)</a:t>
            </a:r>
            <a:endParaRPr sz="4000">
              <a:latin typeface="Figtree"/>
              <a:ea typeface="Figtree"/>
              <a:cs typeface="Figtree"/>
              <a:sym typeface="Figtree"/>
            </a:endParaRPr>
          </a:p>
        </p:txBody>
      </p:sp>
      <p:sp>
        <p:nvSpPr>
          <p:cNvPr id="726" name="Google Shape;726;p36"/>
          <p:cNvSpPr txBox="1"/>
          <p:nvPr/>
        </p:nvSpPr>
        <p:spPr>
          <a:xfrm>
            <a:off x="768708" y="2008430"/>
            <a:ext cx="10162309" cy="2121173"/>
          </a:xfrm>
          <a:prstGeom prst="rect">
            <a:avLst/>
          </a:prstGeom>
          <a:noFill/>
          <a:ln>
            <a:noFill/>
          </a:ln>
        </p:spPr>
        <p:txBody>
          <a:bodyPr spcFirstLastPara="1" wrap="square" lIns="91425" tIns="45700" rIns="91425" bIns="45700" anchor="t" anchorCtr="0">
            <a:normAutofit/>
          </a:bodyPr>
          <a:lstStyle/>
          <a:p>
            <a:pPr marL="393700" marR="0" lvl="0" indent="-342900" algn="l" rtl="0">
              <a:lnSpc>
                <a:spcPct val="90000"/>
              </a:lnSpc>
              <a:spcBef>
                <a:spcPts val="0"/>
              </a:spcBef>
              <a:spcAft>
                <a:spcPts val="0"/>
              </a:spcAft>
              <a:buClr>
                <a:srgbClr val="2F5496"/>
              </a:buClr>
              <a:buSzPts val="2000"/>
              <a:buFont typeface="Arial"/>
              <a:buChar char="•"/>
            </a:pPr>
            <a:r>
              <a:rPr lang="en-GB" sz="2000">
                <a:solidFill>
                  <a:srgbClr val="2F5496"/>
                </a:solidFill>
                <a:latin typeface="Calibri"/>
                <a:ea typeface="Calibri"/>
                <a:cs typeface="Calibri"/>
                <a:sym typeface="Calibri"/>
              </a:rPr>
              <a:t>Nearly </a:t>
            </a:r>
            <a:r>
              <a:rPr lang="en-GB" sz="2000" b="1">
                <a:solidFill>
                  <a:srgbClr val="FF0000"/>
                </a:solidFill>
                <a:latin typeface="Calibri"/>
                <a:ea typeface="Calibri"/>
                <a:cs typeface="Calibri"/>
                <a:sym typeface="Calibri"/>
              </a:rPr>
              <a:t>30% </a:t>
            </a:r>
            <a:r>
              <a:rPr lang="en-GB" sz="2000">
                <a:solidFill>
                  <a:srgbClr val="2F5496"/>
                </a:solidFill>
                <a:latin typeface="Calibri"/>
                <a:ea typeface="Calibri"/>
                <a:cs typeface="Calibri"/>
                <a:sym typeface="Calibri"/>
              </a:rPr>
              <a:t>of all students on the PhD salary ladder (including first years) have experienced trouble moving up the ladder</a:t>
            </a:r>
            <a:endParaRPr/>
          </a:p>
          <a:p>
            <a:pPr marL="393700" marR="0" lvl="0" indent="-342900" algn="l" rtl="0">
              <a:lnSpc>
                <a:spcPct val="90000"/>
              </a:lnSpc>
              <a:spcBef>
                <a:spcPts val="1000"/>
              </a:spcBef>
              <a:spcAft>
                <a:spcPts val="0"/>
              </a:spcAft>
              <a:buClr>
                <a:srgbClr val="2F5496"/>
              </a:buClr>
              <a:buSzPts val="2000"/>
              <a:buFont typeface="Arial"/>
              <a:buChar char="•"/>
            </a:pPr>
            <a:r>
              <a:rPr lang="en-GB" sz="2000">
                <a:solidFill>
                  <a:srgbClr val="2F5496"/>
                </a:solidFill>
                <a:latin typeface="Calibri"/>
                <a:ea typeface="Calibri"/>
                <a:cs typeface="Calibri"/>
                <a:sym typeface="Calibri"/>
              </a:rPr>
              <a:t>Main reasons reported are neglect or push back from supervisors</a:t>
            </a:r>
            <a:endParaRPr/>
          </a:p>
          <a:p>
            <a:pPr marL="393700" marR="0" lvl="0" indent="-342900" algn="l" rtl="0">
              <a:lnSpc>
                <a:spcPct val="90000"/>
              </a:lnSpc>
              <a:spcBef>
                <a:spcPts val="1000"/>
              </a:spcBef>
              <a:spcAft>
                <a:spcPts val="0"/>
              </a:spcAft>
              <a:buClr>
                <a:srgbClr val="2F5496"/>
              </a:buClr>
              <a:buSzPts val="2000"/>
              <a:buFont typeface="Arial"/>
              <a:buChar char="•"/>
            </a:pPr>
            <a:r>
              <a:rPr lang="en-GB" sz="2000">
                <a:solidFill>
                  <a:srgbClr val="2F5496"/>
                </a:solidFill>
                <a:latin typeface="Calibri"/>
                <a:ea typeface="Calibri"/>
                <a:cs typeface="Calibri"/>
                <a:sym typeface="Calibri"/>
              </a:rPr>
              <a:t>Students do not reach out for help because they do not think it will help</a:t>
            </a:r>
            <a:endParaRPr/>
          </a:p>
          <a:p>
            <a:pPr marL="393700" marR="0" lvl="0" indent="-342900" algn="l" rtl="0">
              <a:lnSpc>
                <a:spcPct val="90000"/>
              </a:lnSpc>
              <a:spcBef>
                <a:spcPts val="1000"/>
              </a:spcBef>
              <a:spcAft>
                <a:spcPts val="0"/>
              </a:spcAft>
              <a:buClr>
                <a:srgbClr val="2F5496"/>
              </a:buClr>
              <a:buSzPts val="2000"/>
              <a:buFont typeface="Arial"/>
              <a:buChar char="•"/>
            </a:pPr>
            <a:r>
              <a:rPr lang="en-GB" sz="2000">
                <a:solidFill>
                  <a:srgbClr val="2F5496"/>
                </a:solidFill>
                <a:latin typeface="Calibri"/>
                <a:ea typeface="Calibri"/>
                <a:cs typeface="Calibri"/>
                <a:sym typeface="Calibri"/>
              </a:rPr>
              <a:t>As nearly</a:t>
            </a:r>
            <a:r>
              <a:rPr lang="en-GB" sz="2000">
                <a:solidFill>
                  <a:srgbClr val="FF0000"/>
                </a:solidFill>
                <a:latin typeface="Calibri"/>
                <a:ea typeface="Calibri"/>
                <a:cs typeface="Calibri"/>
                <a:sym typeface="Calibri"/>
              </a:rPr>
              <a:t> </a:t>
            </a:r>
            <a:r>
              <a:rPr lang="en-GB" sz="2000" b="1">
                <a:solidFill>
                  <a:srgbClr val="FF0000"/>
                </a:solidFill>
                <a:latin typeface="Calibri"/>
                <a:ea typeface="Calibri"/>
                <a:cs typeface="Calibri"/>
                <a:sym typeface="Calibri"/>
              </a:rPr>
              <a:t>40%</a:t>
            </a:r>
            <a:r>
              <a:rPr lang="en-GB" sz="2000">
                <a:solidFill>
                  <a:srgbClr val="FF0000"/>
                </a:solidFill>
                <a:latin typeface="Calibri"/>
                <a:ea typeface="Calibri"/>
                <a:cs typeface="Calibri"/>
                <a:sym typeface="Calibri"/>
              </a:rPr>
              <a:t> </a:t>
            </a:r>
            <a:r>
              <a:rPr lang="en-GB" sz="2000">
                <a:solidFill>
                  <a:srgbClr val="2F5496"/>
                </a:solidFill>
                <a:latin typeface="Calibri"/>
                <a:ea typeface="Calibri"/>
                <a:cs typeface="Calibri"/>
                <a:sym typeface="Calibri"/>
              </a:rPr>
              <a:t>of 5th year or more doctoral students, still haven’t reached the 4</a:t>
            </a:r>
            <a:r>
              <a:rPr lang="en-GB" sz="2000" baseline="30000">
                <a:solidFill>
                  <a:srgbClr val="2F5496"/>
                </a:solidFill>
                <a:latin typeface="Calibri"/>
                <a:ea typeface="Calibri"/>
                <a:cs typeface="Calibri"/>
                <a:sym typeface="Calibri"/>
              </a:rPr>
              <a:t>th</a:t>
            </a:r>
            <a:r>
              <a:rPr lang="en-GB" sz="2000">
                <a:solidFill>
                  <a:srgbClr val="2F5496"/>
                </a:solidFill>
                <a:latin typeface="Calibri"/>
                <a:ea typeface="Calibri"/>
                <a:cs typeface="Calibri"/>
                <a:sym typeface="Calibri"/>
              </a:rPr>
              <a:t>  step of their PhD salary ladder, students are getting stuck in comparison to their study time </a:t>
            </a:r>
            <a:endParaRPr sz="2000" b="1">
              <a:solidFill>
                <a:srgbClr val="2F5496"/>
              </a:solidFill>
              <a:latin typeface="Calibri"/>
              <a:ea typeface="Calibri"/>
              <a:cs typeface="Calibri"/>
              <a:sym typeface="Calibri"/>
            </a:endParaRPr>
          </a:p>
          <a:p>
            <a:pPr marL="50800" marR="0" lvl="0" indent="0" algn="l" rtl="0">
              <a:lnSpc>
                <a:spcPct val="90000"/>
              </a:lnSpc>
              <a:spcBef>
                <a:spcPts val="1000"/>
              </a:spcBef>
              <a:spcAft>
                <a:spcPts val="0"/>
              </a:spcAft>
              <a:buClr>
                <a:schemeClr val="dk1"/>
              </a:buClr>
              <a:buSzPts val="2000"/>
              <a:buFont typeface="Arial"/>
              <a:buNone/>
            </a:pPr>
            <a:endParaRPr sz="2000" b="1">
              <a:solidFill>
                <a:schemeClr val="dk1"/>
              </a:solidFill>
              <a:latin typeface="Calibri"/>
              <a:ea typeface="Calibri"/>
              <a:cs typeface="Calibri"/>
              <a:sym typeface="Calibri"/>
            </a:endParaRPr>
          </a:p>
          <a:p>
            <a:pPr marL="50800" marR="0" lvl="0" indent="0" algn="l" rtl="0">
              <a:lnSpc>
                <a:spcPct val="90000"/>
              </a:lnSpc>
              <a:spcBef>
                <a:spcPts val="1000"/>
              </a:spcBef>
              <a:spcAft>
                <a:spcPts val="0"/>
              </a:spcAft>
              <a:buClr>
                <a:schemeClr val="dk1"/>
              </a:buClr>
              <a:buSzPts val="2000"/>
              <a:buFont typeface="Arial"/>
              <a:buNone/>
            </a:pPr>
            <a:endParaRPr sz="2000" b="1">
              <a:solidFill>
                <a:srgbClr val="FF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31</a:t>
            </a:fld>
            <a:endParaRPr/>
          </a:p>
        </p:txBody>
      </p:sp>
      <p:sp>
        <p:nvSpPr>
          <p:cNvPr id="732" name="Google Shape;732;p37"/>
          <p:cNvSpPr txBox="1"/>
          <p:nvPr/>
        </p:nvSpPr>
        <p:spPr>
          <a:xfrm>
            <a:off x="1221604" y="1584813"/>
            <a:ext cx="5049648"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Numb completed credits:</a:t>
            </a:r>
            <a:endParaRPr/>
          </a:p>
        </p:txBody>
      </p:sp>
      <p:pic>
        <p:nvPicPr>
          <p:cNvPr id="733" name="Google Shape;733;p37"/>
          <p:cNvPicPr preferRelativeResize="0"/>
          <p:nvPr/>
        </p:nvPicPr>
        <p:blipFill rotWithShape="1">
          <a:blip r:embed="rId3">
            <a:alphaModFix/>
          </a:blip>
          <a:srcRect/>
          <a:stretch/>
        </p:blipFill>
        <p:spPr>
          <a:xfrm>
            <a:off x="576780" y="1908851"/>
            <a:ext cx="4308091" cy="1757709"/>
          </a:xfrm>
          <a:prstGeom prst="rect">
            <a:avLst/>
          </a:prstGeom>
          <a:noFill/>
          <a:ln>
            <a:noFill/>
          </a:ln>
        </p:spPr>
      </p:pic>
      <p:sp>
        <p:nvSpPr>
          <p:cNvPr id="734" name="Google Shape;734;p37"/>
          <p:cNvSpPr txBox="1"/>
          <p:nvPr/>
        </p:nvSpPr>
        <p:spPr>
          <a:xfrm>
            <a:off x="1009645" y="2497886"/>
            <a:ext cx="1787689"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00BF6F"/>
                </a:solidFill>
                <a:latin typeface="Calibri"/>
                <a:ea typeface="Calibri"/>
                <a:cs typeface="Calibri"/>
                <a:sym typeface="Calibri"/>
              </a:rPr>
              <a:t>Don’t include</a:t>
            </a:r>
            <a:endParaRPr/>
          </a:p>
        </p:txBody>
      </p:sp>
      <p:sp>
        <p:nvSpPr>
          <p:cNvPr id="735" name="Google Shape;735;p37"/>
          <p:cNvSpPr txBox="1"/>
          <p:nvPr/>
        </p:nvSpPr>
        <p:spPr>
          <a:xfrm>
            <a:off x="2561278" y="2497886"/>
            <a:ext cx="1233982"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9BE00"/>
                </a:solidFill>
                <a:latin typeface="Calibri"/>
                <a:ea typeface="Calibri"/>
                <a:cs typeface="Calibri"/>
                <a:sym typeface="Calibri"/>
              </a:rPr>
              <a:t>Neutral</a:t>
            </a:r>
            <a:endParaRPr/>
          </a:p>
        </p:txBody>
      </p:sp>
      <p:sp>
        <p:nvSpPr>
          <p:cNvPr id="736" name="Google Shape;736;p37"/>
          <p:cNvSpPr txBox="1"/>
          <p:nvPr/>
        </p:nvSpPr>
        <p:spPr>
          <a:xfrm>
            <a:off x="3766103" y="2552525"/>
            <a:ext cx="1551633"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F8B4F"/>
                </a:solidFill>
                <a:latin typeface="Calibri"/>
                <a:ea typeface="Calibri"/>
                <a:cs typeface="Calibri"/>
                <a:sym typeface="Calibri"/>
              </a:rPr>
              <a:t>Include</a:t>
            </a:r>
            <a:endParaRPr/>
          </a:p>
        </p:txBody>
      </p:sp>
      <p:sp>
        <p:nvSpPr>
          <p:cNvPr id="737" name="Google Shape;737;p37"/>
          <p:cNvSpPr txBox="1">
            <a:spLocks noGrp="1"/>
          </p:cNvSpPr>
          <p:nvPr>
            <p:ph type="title"/>
          </p:nvPr>
        </p:nvSpPr>
        <p:spPr>
          <a:xfrm>
            <a:off x="1558636" y="3441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How to modify salary ladder (data)</a:t>
            </a:r>
            <a:endParaRPr sz="4000">
              <a:latin typeface="Figtree"/>
              <a:ea typeface="Figtree"/>
              <a:cs typeface="Figtree"/>
              <a:sym typeface="Figtree"/>
            </a:endParaRPr>
          </a:p>
        </p:txBody>
      </p:sp>
      <p:pic>
        <p:nvPicPr>
          <p:cNvPr id="738" name="Google Shape;738;p37"/>
          <p:cNvPicPr preferRelativeResize="0"/>
          <p:nvPr/>
        </p:nvPicPr>
        <p:blipFill rotWithShape="1">
          <a:blip r:embed="rId4">
            <a:alphaModFix/>
          </a:blip>
          <a:srcRect/>
          <a:stretch/>
        </p:blipFill>
        <p:spPr>
          <a:xfrm>
            <a:off x="6394137" y="1971328"/>
            <a:ext cx="4788218" cy="1821233"/>
          </a:xfrm>
          <a:prstGeom prst="rect">
            <a:avLst/>
          </a:prstGeom>
          <a:noFill/>
          <a:ln>
            <a:noFill/>
          </a:ln>
        </p:spPr>
      </p:pic>
      <p:sp>
        <p:nvSpPr>
          <p:cNvPr id="739" name="Google Shape;739;p37"/>
          <p:cNvSpPr txBox="1"/>
          <p:nvPr/>
        </p:nvSpPr>
        <p:spPr>
          <a:xfrm>
            <a:off x="7058967" y="2578181"/>
            <a:ext cx="1787689"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00BF6F"/>
                </a:solidFill>
                <a:latin typeface="Calibri"/>
                <a:ea typeface="Calibri"/>
                <a:cs typeface="Calibri"/>
                <a:sym typeface="Calibri"/>
              </a:rPr>
              <a:t>Don’t include</a:t>
            </a:r>
            <a:endParaRPr/>
          </a:p>
        </p:txBody>
      </p:sp>
      <p:sp>
        <p:nvSpPr>
          <p:cNvPr id="740" name="Google Shape;740;p37"/>
          <p:cNvSpPr txBox="1"/>
          <p:nvPr/>
        </p:nvSpPr>
        <p:spPr>
          <a:xfrm>
            <a:off x="8610600" y="2578181"/>
            <a:ext cx="1233982"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9BE00"/>
                </a:solidFill>
                <a:latin typeface="Calibri"/>
                <a:ea typeface="Calibri"/>
                <a:cs typeface="Calibri"/>
                <a:sym typeface="Calibri"/>
              </a:rPr>
              <a:t>Neutral</a:t>
            </a:r>
            <a:endParaRPr/>
          </a:p>
        </p:txBody>
      </p:sp>
      <p:sp>
        <p:nvSpPr>
          <p:cNvPr id="741" name="Google Shape;741;p37"/>
          <p:cNvSpPr txBox="1"/>
          <p:nvPr/>
        </p:nvSpPr>
        <p:spPr>
          <a:xfrm>
            <a:off x="9939698" y="2599024"/>
            <a:ext cx="1551633"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F8B4F"/>
                </a:solidFill>
                <a:latin typeface="Calibri"/>
                <a:ea typeface="Calibri"/>
                <a:cs typeface="Calibri"/>
                <a:sym typeface="Calibri"/>
              </a:rPr>
              <a:t>Include</a:t>
            </a:r>
            <a:endParaRPr/>
          </a:p>
        </p:txBody>
      </p:sp>
      <p:sp>
        <p:nvSpPr>
          <p:cNvPr id="742" name="Google Shape;742;p37"/>
          <p:cNvSpPr txBox="1"/>
          <p:nvPr/>
        </p:nvSpPr>
        <p:spPr>
          <a:xfrm>
            <a:off x="6483357" y="1382980"/>
            <a:ext cx="4698998" cy="3960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Num submitted papers (either conferences or journals):</a:t>
            </a:r>
            <a:endParaRPr/>
          </a:p>
        </p:txBody>
      </p:sp>
      <p:sp>
        <p:nvSpPr>
          <p:cNvPr id="743" name="Google Shape;743;p37"/>
          <p:cNvSpPr txBox="1"/>
          <p:nvPr/>
        </p:nvSpPr>
        <p:spPr>
          <a:xfrm>
            <a:off x="239783" y="3905716"/>
            <a:ext cx="6092912"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Num published papers (either conferences or journals):</a:t>
            </a:r>
            <a:endParaRPr/>
          </a:p>
        </p:txBody>
      </p:sp>
      <p:pic>
        <p:nvPicPr>
          <p:cNvPr id="744" name="Google Shape;744;p37"/>
          <p:cNvPicPr preferRelativeResize="0"/>
          <p:nvPr/>
        </p:nvPicPr>
        <p:blipFill rotWithShape="1">
          <a:blip r:embed="rId5">
            <a:alphaModFix/>
          </a:blip>
          <a:srcRect/>
          <a:stretch/>
        </p:blipFill>
        <p:spPr>
          <a:xfrm>
            <a:off x="514919" y="4386093"/>
            <a:ext cx="4656199" cy="1774187"/>
          </a:xfrm>
          <a:prstGeom prst="rect">
            <a:avLst/>
          </a:prstGeom>
          <a:noFill/>
          <a:ln>
            <a:noFill/>
          </a:ln>
        </p:spPr>
      </p:pic>
      <p:sp>
        <p:nvSpPr>
          <p:cNvPr id="745" name="Google Shape;745;p37"/>
          <p:cNvSpPr txBox="1"/>
          <p:nvPr/>
        </p:nvSpPr>
        <p:spPr>
          <a:xfrm>
            <a:off x="1352596" y="4639277"/>
            <a:ext cx="1787689"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00BF6F"/>
                </a:solidFill>
                <a:latin typeface="Calibri"/>
                <a:ea typeface="Calibri"/>
                <a:cs typeface="Calibri"/>
                <a:sym typeface="Calibri"/>
              </a:rPr>
              <a:t>Don’t include</a:t>
            </a:r>
            <a:endParaRPr/>
          </a:p>
        </p:txBody>
      </p:sp>
      <p:sp>
        <p:nvSpPr>
          <p:cNvPr id="746" name="Google Shape;746;p37"/>
          <p:cNvSpPr txBox="1"/>
          <p:nvPr/>
        </p:nvSpPr>
        <p:spPr>
          <a:xfrm>
            <a:off x="2743980" y="4643124"/>
            <a:ext cx="1233982"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9BE00"/>
                </a:solidFill>
                <a:latin typeface="Calibri"/>
                <a:ea typeface="Calibri"/>
                <a:cs typeface="Calibri"/>
                <a:sym typeface="Calibri"/>
              </a:rPr>
              <a:t>Neutral</a:t>
            </a:r>
            <a:endParaRPr/>
          </a:p>
        </p:txBody>
      </p:sp>
      <p:sp>
        <p:nvSpPr>
          <p:cNvPr id="747" name="Google Shape;747;p37"/>
          <p:cNvSpPr txBox="1"/>
          <p:nvPr/>
        </p:nvSpPr>
        <p:spPr>
          <a:xfrm>
            <a:off x="3970720" y="4656839"/>
            <a:ext cx="1551633"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F8B4F"/>
                </a:solidFill>
                <a:latin typeface="Calibri"/>
                <a:ea typeface="Calibri"/>
                <a:cs typeface="Calibri"/>
                <a:sym typeface="Calibri"/>
              </a:rPr>
              <a:t>Include</a:t>
            </a:r>
            <a:endParaRPr/>
          </a:p>
        </p:txBody>
      </p:sp>
      <p:sp>
        <p:nvSpPr>
          <p:cNvPr id="748" name="Google Shape;748;p37"/>
          <p:cNvSpPr txBox="1"/>
          <p:nvPr/>
        </p:nvSpPr>
        <p:spPr>
          <a:xfrm>
            <a:off x="6391565" y="3998605"/>
            <a:ext cx="8432260"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Numb accepted papers (either conferences or journals):</a:t>
            </a:r>
            <a:endParaRPr/>
          </a:p>
        </p:txBody>
      </p:sp>
      <p:pic>
        <p:nvPicPr>
          <p:cNvPr id="749" name="Google Shape;749;p37"/>
          <p:cNvPicPr preferRelativeResize="0"/>
          <p:nvPr/>
        </p:nvPicPr>
        <p:blipFill rotWithShape="1">
          <a:blip r:embed="rId6">
            <a:alphaModFix/>
          </a:blip>
          <a:srcRect/>
          <a:stretch/>
        </p:blipFill>
        <p:spPr>
          <a:xfrm>
            <a:off x="6526156" y="4525239"/>
            <a:ext cx="4656199" cy="1785017"/>
          </a:xfrm>
          <a:prstGeom prst="rect">
            <a:avLst/>
          </a:prstGeom>
          <a:noFill/>
          <a:ln>
            <a:noFill/>
          </a:ln>
        </p:spPr>
      </p:pic>
      <p:sp>
        <p:nvSpPr>
          <p:cNvPr id="750" name="Google Shape;750;p37"/>
          <p:cNvSpPr txBox="1"/>
          <p:nvPr/>
        </p:nvSpPr>
        <p:spPr>
          <a:xfrm>
            <a:off x="7190465" y="4896040"/>
            <a:ext cx="1787689"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00BF6F"/>
                </a:solidFill>
                <a:latin typeface="Calibri"/>
                <a:ea typeface="Calibri"/>
                <a:cs typeface="Calibri"/>
                <a:sym typeface="Calibri"/>
              </a:rPr>
              <a:t>Don’t include</a:t>
            </a:r>
            <a:endParaRPr/>
          </a:p>
        </p:txBody>
      </p:sp>
      <p:sp>
        <p:nvSpPr>
          <p:cNvPr id="751" name="Google Shape;751;p37"/>
          <p:cNvSpPr txBox="1"/>
          <p:nvPr/>
        </p:nvSpPr>
        <p:spPr>
          <a:xfrm>
            <a:off x="8742098" y="4896040"/>
            <a:ext cx="1233982"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9BE00"/>
                </a:solidFill>
                <a:latin typeface="Calibri"/>
                <a:ea typeface="Calibri"/>
                <a:cs typeface="Calibri"/>
                <a:sym typeface="Calibri"/>
              </a:rPr>
              <a:t>Neutral</a:t>
            </a:r>
            <a:endParaRPr/>
          </a:p>
        </p:txBody>
      </p:sp>
      <p:sp>
        <p:nvSpPr>
          <p:cNvPr id="752" name="Google Shape;752;p37"/>
          <p:cNvSpPr txBox="1"/>
          <p:nvPr/>
        </p:nvSpPr>
        <p:spPr>
          <a:xfrm>
            <a:off x="10071196" y="4916883"/>
            <a:ext cx="1551633"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F8B4F"/>
                </a:solidFill>
                <a:latin typeface="Calibri"/>
                <a:ea typeface="Calibri"/>
                <a:cs typeface="Calibri"/>
                <a:sym typeface="Calibri"/>
              </a:rPr>
              <a:t>Include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pic>
        <p:nvPicPr>
          <p:cNvPr id="757" name="Google Shape;757;p38"/>
          <p:cNvPicPr preferRelativeResize="0"/>
          <p:nvPr/>
        </p:nvPicPr>
        <p:blipFill rotWithShape="1">
          <a:blip r:embed="rId3">
            <a:alphaModFix/>
          </a:blip>
          <a:srcRect/>
          <a:stretch/>
        </p:blipFill>
        <p:spPr>
          <a:xfrm>
            <a:off x="6401951" y="4449972"/>
            <a:ext cx="4712577" cy="1819793"/>
          </a:xfrm>
          <a:prstGeom prst="rect">
            <a:avLst/>
          </a:prstGeom>
          <a:noFill/>
          <a:ln>
            <a:noFill/>
          </a:ln>
        </p:spPr>
      </p:pic>
      <p:sp>
        <p:nvSpPr>
          <p:cNvPr id="758" name="Google Shape;758;p38"/>
          <p:cNvSpPr txBox="1"/>
          <p:nvPr/>
        </p:nvSpPr>
        <p:spPr>
          <a:xfrm>
            <a:off x="6816436" y="4079144"/>
            <a:ext cx="4340242"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My supervisor should have the discretion to decide when I advance:</a:t>
            </a:r>
            <a:endParaRPr/>
          </a:p>
        </p:txBody>
      </p:sp>
      <p:pic>
        <p:nvPicPr>
          <p:cNvPr id="759" name="Google Shape;759;p38"/>
          <p:cNvPicPr preferRelativeResize="0"/>
          <p:nvPr/>
        </p:nvPicPr>
        <p:blipFill rotWithShape="1">
          <a:blip r:embed="rId4">
            <a:alphaModFix/>
          </a:blip>
          <a:srcRect/>
          <a:stretch/>
        </p:blipFill>
        <p:spPr>
          <a:xfrm>
            <a:off x="431792" y="4449972"/>
            <a:ext cx="4437348" cy="1717165"/>
          </a:xfrm>
          <a:prstGeom prst="rect">
            <a:avLst/>
          </a:prstGeom>
          <a:noFill/>
          <a:ln>
            <a:noFill/>
          </a:ln>
        </p:spPr>
      </p:pic>
      <p:pic>
        <p:nvPicPr>
          <p:cNvPr id="760" name="Google Shape;760;p38"/>
          <p:cNvPicPr preferRelativeResize="0"/>
          <p:nvPr/>
        </p:nvPicPr>
        <p:blipFill rotWithShape="1">
          <a:blip r:embed="rId5">
            <a:alphaModFix/>
          </a:blip>
          <a:srcRect/>
          <a:stretch/>
        </p:blipFill>
        <p:spPr>
          <a:xfrm>
            <a:off x="6123212" y="1829756"/>
            <a:ext cx="5238750" cy="2028825"/>
          </a:xfrm>
          <a:prstGeom prst="rect">
            <a:avLst/>
          </a:prstGeom>
          <a:noFill/>
          <a:ln>
            <a:noFill/>
          </a:ln>
        </p:spPr>
      </p:pic>
      <p:sp>
        <p:nvSpPr>
          <p:cNvPr id="761" name="Google Shape;761;p38"/>
          <p:cNvSpPr txBox="1"/>
          <p:nvPr/>
        </p:nvSpPr>
        <p:spPr>
          <a:xfrm>
            <a:off x="7013087" y="1750885"/>
            <a:ext cx="8432260"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Presentation of a public seminar:</a:t>
            </a:r>
            <a:endParaRPr/>
          </a:p>
        </p:txBody>
      </p:sp>
      <p:sp>
        <p:nvSpPr>
          <p:cNvPr id="762" name="Google Shape;762;p38"/>
          <p:cNvSpPr txBox="1"/>
          <p:nvPr/>
        </p:nvSpPr>
        <p:spPr>
          <a:xfrm>
            <a:off x="530406" y="1704849"/>
            <a:ext cx="8432260"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Time (i.e., from when you started the PhD):</a:t>
            </a:r>
            <a:endParaRPr/>
          </a:p>
        </p:txBody>
      </p:sp>
      <p:pic>
        <p:nvPicPr>
          <p:cNvPr id="763" name="Google Shape;763;p38"/>
          <p:cNvPicPr preferRelativeResize="0"/>
          <p:nvPr/>
        </p:nvPicPr>
        <p:blipFill rotWithShape="1">
          <a:blip r:embed="rId6">
            <a:alphaModFix/>
          </a:blip>
          <a:srcRect/>
          <a:stretch/>
        </p:blipFill>
        <p:spPr>
          <a:xfrm>
            <a:off x="431792" y="2060154"/>
            <a:ext cx="4485698" cy="1716549"/>
          </a:xfrm>
          <a:prstGeom prst="rect">
            <a:avLst/>
          </a:prstGeom>
          <a:noFill/>
          <a:ln>
            <a:noFill/>
          </a:ln>
        </p:spPr>
      </p:pic>
      <p:sp>
        <p:nvSpPr>
          <p:cNvPr id="764" name="Google Shape;76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32</a:t>
            </a:fld>
            <a:endParaRPr/>
          </a:p>
        </p:txBody>
      </p:sp>
      <p:sp>
        <p:nvSpPr>
          <p:cNvPr id="765" name="Google Shape;765;p38"/>
          <p:cNvSpPr txBox="1"/>
          <p:nvPr/>
        </p:nvSpPr>
        <p:spPr>
          <a:xfrm>
            <a:off x="956291" y="2931716"/>
            <a:ext cx="1787689"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00BF6F"/>
                </a:solidFill>
                <a:latin typeface="Calibri"/>
                <a:ea typeface="Calibri"/>
                <a:cs typeface="Calibri"/>
                <a:sym typeface="Calibri"/>
              </a:rPr>
              <a:t>Don’t include</a:t>
            </a:r>
            <a:endParaRPr/>
          </a:p>
        </p:txBody>
      </p:sp>
      <p:sp>
        <p:nvSpPr>
          <p:cNvPr id="766" name="Google Shape;766;p38"/>
          <p:cNvSpPr txBox="1"/>
          <p:nvPr/>
        </p:nvSpPr>
        <p:spPr>
          <a:xfrm>
            <a:off x="2523294" y="2761941"/>
            <a:ext cx="1233982"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9BE00"/>
                </a:solidFill>
                <a:latin typeface="Calibri"/>
                <a:ea typeface="Calibri"/>
                <a:cs typeface="Calibri"/>
                <a:sym typeface="Calibri"/>
              </a:rPr>
              <a:t>Neutral</a:t>
            </a:r>
            <a:endParaRPr/>
          </a:p>
        </p:txBody>
      </p:sp>
      <p:sp>
        <p:nvSpPr>
          <p:cNvPr id="767" name="Google Shape;767;p38"/>
          <p:cNvSpPr txBox="1"/>
          <p:nvPr/>
        </p:nvSpPr>
        <p:spPr>
          <a:xfrm>
            <a:off x="3795260" y="2377122"/>
            <a:ext cx="1551633"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F8B4F"/>
                </a:solidFill>
                <a:latin typeface="Calibri"/>
                <a:ea typeface="Calibri"/>
                <a:cs typeface="Calibri"/>
                <a:sym typeface="Calibri"/>
              </a:rPr>
              <a:t>Include</a:t>
            </a:r>
            <a:endParaRPr/>
          </a:p>
        </p:txBody>
      </p:sp>
      <p:sp>
        <p:nvSpPr>
          <p:cNvPr id="768" name="Google Shape;768;p38"/>
          <p:cNvSpPr txBox="1">
            <a:spLocks noGrp="1"/>
          </p:cNvSpPr>
          <p:nvPr>
            <p:ph type="title"/>
          </p:nvPr>
        </p:nvSpPr>
        <p:spPr>
          <a:xfrm>
            <a:off x="1558636" y="3441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How to modify salary ladder (data)</a:t>
            </a:r>
            <a:endParaRPr sz="4000">
              <a:latin typeface="Figtree"/>
              <a:ea typeface="Figtree"/>
              <a:cs typeface="Figtree"/>
              <a:sym typeface="Figtree"/>
            </a:endParaRPr>
          </a:p>
        </p:txBody>
      </p:sp>
      <p:sp>
        <p:nvSpPr>
          <p:cNvPr id="769" name="Google Shape;769;p38"/>
          <p:cNvSpPr txBox="1"/>
          <p:nvPr/>
        </p:nvSpPr>
        <p:spPr>
          <a:xfrm>
            <a:off x="7058967" y="2578181"/>
            <a:ext cx="1787689"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00BF6F"/>
                </a:solidFill>
                <a:latin typeface="Calibri"/>
                <a:ea typeface="Calibri"/>
                <a:cs typeface="Calibri"/>
                <a:sym typeface="Calibri"/>
              </a:rPr>
              <a:t>Don’t include</a:t>
            </a:r>
            <a:endParaRPr/>
          </a:p>
        </p:txBody>
      </p:sp>
      <p:sp>
        <p:nvSpPr>
          <p:cNvPr id="770" name="Google Shape;770;p38"/>
          <p:cNvSpPr txBox="1"/>
          <p:nvPr/>
        </p:nvSpPr>
        <p:spPr>
          <a:xfrm>
            <a:off x="8610600" y="2578181"/>
            <a:ext cx="1233982"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9BE00"/>
                </a:solidFill>
                <a:latin typeface="Calibri"/>
                <a:ea typeface="Calibri"/>
                <a:cs typeface="Calibri"/>
                <a:sym typeface="Calibri"/>
              </a:rPr>
              <a:t>Neutral</a:t>
            </a:r>
            <a:endParaRPr/>
          </a:p>
        </p:txBody>
      </p:sp>
      <p:sp>
        <p:nvSpPr>
          <p:cNvPr id="771" name="Google Shape;771;p38"/>
          <p:cNvSpPr txBox="1"/>
          <p:nvPr/>
        </p:nvSpPr>
        <p:spPr>
          <a:xfrm>
            <a:off x="9939698" y="2599024"/>
            <a:ext cx="1551633"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F8B4F"/>
                </a:solidFill>
                <a:latin typeface="Calibri"/>
                <a:ea typeface="Calibri"/>
                <a:cs typeface="Calibri"/>
                <a:sym typeface="Calibri"/>
              </a:rPr>
              <a:t>Include</a:t>
            </a:r>
            <a:endParaRPr/>
          </a:p>
        </p:txBody>
      </p:sp>
      <p:sp>
        <p:nvSpPr>
          <p:cNvPr id="772" name="Google Shape;772;p38"/>
          <p:cNvSpPr txBox="1"/>
          <p:nvPr/>
        </p:nvSpPr>
        <p:spPr>
          <a:xfrm>
            <a:off x="975562" y="5145636"/>
            <a:ext cx="1787689"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00BF6F"/>
                </a:solidFill>
                <a:latin typeface="Calibri"/>
                <a:ea typeface="Calibri"/>
                <a:cs typeface="Calibri"/>
                <a:sym typeface="Calibri"/>
              </a:rPr>
              <a:t>Don’t include</a:t>
            </a:r>
            <a:endParaRPr/>
          </a:p>
        </p:txBody>
      </p:sp>
      <p:sp>
        <p:nvSpPr>
          <p:cNvPr id="773" name="Google Shape;773;p38"/>
          <p:cNvSpPr txBox="1"/>
          <p:nvPr/>
        </p:nvSpPr>
        <p:spPr>
          <a:xfrm>
            <a:off x="2472867" y="5058957"/>
            <a:ext cx="1233982"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9BE00"/>
                </a:solidFill>
                <a:latin typeface="Calibri"/>
                <a:ea typeface="Calibri"/>
                <a:cs typeface="Calibri"/>
                <a:sym typeface="Calibri"/>
              </a:rPr>
              <a:t>Neutral</a:t>
            </a:r>
            <a:endParaRPr/>
          </a:p>
        </p:txBody>
      </p:sp>
      <p:sp>
        <p:nvSpPr>
          <p:cNvPr id="774" name="Google Shape;774;p38"/>
          <p:cNvSpPr txBox="1"/>
          <p:nvPr/>
        </p:nvSpPr>
        <p:spPr>
          <a:xfrm>
            <a:off x="3757276" y="4916882"/>
            <a:ext cx="1551633"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F8B4F"/>
                </a:solidFill>
                <a:latin typeface="Calibri"/>
                <a:ea typeface="Calibri"/>
                <a:cs typeface="Calibri"/>
                <a:sym typeface="Calibri"/>
              </a:rPr>
              <a:t>Include</a:t>
            </a:r>
            <a:endParaRPr/>
          </a:p>
        </p:txBody>
      </p:sp>
      <p:sp>
        <p:nvSpPr>
          <p:cNvPr id="775" name="Google Shape;775;p38"/>
          <p:cNvSpPr txBox="1"/>
          <p:nvPr/>
        </p:nvSpPr>
        <p:spPr>
          <a:xfrm>
            <a:off x="7058966" y="4892848"/>
            <a:ext cx="1787689"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00BF6F"/>
                </a:solidFill>
                <a:latin typeface="Calibri"/>
                <a:ea typeface="Calibri"/>
                <a:cs typeface="Calibri"/>
                <a:sym typeface="Calibri"/>
              </a:rPr>
              <a:t>Don’t include</a:t>
            </a:r>
            <a:endParaRPr/>
          </a:p>
        </p:txBody>
      </p:sp>
      <p:sp>
        <p:nvSpPr>
          <p:cNvPr id="776" name="Google Shape;776;p38"/>
          <p:cNvSpPr txBox="1"/>
          <p:nvPr/>
        </p:nvSpPr>
        <p:spPr>
          <a:xfrm>
            <a:off x="8610600" y="4990233"/>
            <a:ext cx="1233982"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9BE00"/>
                </a:solidFill>
                <a:latin typeface="Calibri"/>
                <a:ea typeface="Calibri"/>
                <a:cs typeface="Calibri"/>
                <a:sym typeface="Calibri"/>
              </a:rPr>
              <a:t>Neutral</a:t>
            </a:r>
            <a:endParaRPr/>
          </a:p>
        </p:txBody>
      </p:sp>
      <p:sp>
        <p:nvSpPr>
          <p:cNvPr id="777" name="Google Shape;777;p38"/>
          <p:cNvSpPr txBox="1"/>
          <p:nvPr/>
        </p:nvSpPr>
        <p:spPr>
          <a:xfrm>
            <a:off x="9844582" y="4944548"/>
            <a:ext cx="1551633" cy="3258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F8B4F"/>
                </a:solidFill>
                <a:latin typeface="Calibri"/>
                <a:ea typeface="Calibri"/>
                <a:cs typeface="Calibri"/>
                <a:sym typeface="Calibri"/>
              </a:rPr>
              <a:t>Include</a:t>
            </a:r>
            <a:endParaRPr/>
          </a:p>
        </p:txBody>
      </p:sp>
      <p:sp>
        <p:nvSpPr>
          <p:cNvPr id="778" name="Google Shape;778;p38"/>
          <p:cNvSpPr txBox="1"/>
          <p:nvPr/>
        </p:nvSpPr>
        <p:spPr>
          <a:xfrm>
            <a:off x="436738" y="4032592"/>
            <a:ext cx="8432260"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The criteria should be tailored to the student: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39"/>
          <p:cNvSpPr txBox="1">
            <a:spLocks noGrp="1"/>
          </p:cNvSpPr>
          <p:nvPr>
            <p:ph type="title"/>
          </p:nvPr>
        </p:nvSpPr>
        <p:spPr>
          <a:xfrm>
            <a:off x="1676400" y="29430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Resolving PhD Salary Ladder Issues (data)</a:t>
            </a:r>
            <a:endParaRPr sz="4000">
              <a:latin typeface="Figtree"/>
              <a:ea typeface="Figtree"/>
              <a:cs typeface="Figtree"/>
              <a:sym typeface="Figtree"/>
            </a:endParaRPr>
          </a:p>
        </p:txBody>
      </p:sp>
      <p:sp>
        <p:nvSpPr>
          <p:cNvPr id="784" name="Google Shape;78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33</a:t>
            </a:fld>
            <a:endParaRPr/>
          </a:p>
        </p:txBody>
      </p:sp>
      <p:sp>
        <p:nvSpPr>
          <p:cNvPr id="785" name="Google Shape;785;p39"/>
          <p:cNvSpPr txBox="1"/>
          <p:nvPr/>
        </p:nvSpPr>
        <p:spPr>
          <a:xfrm>
            <a:off x="3136645" y="2361159"/>
            <a:ext cx="5918710" cy="139413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BFD3F9"/>
              </a:buClr>
              <a:buSzPts val="2400"/>
              <a:buFont typeface="Noto Sans Symbols"/>
              <a:buChar char="⮚"/>
            </a:pPr>
            <a:r>
              <a:rPr lang="en-GB" sz="2400">
                <a:solidFill>
                  <a:schemeClr val="dk1"/>
                </a:solidFill>
                <a:latin typeface="Calibri"/>
                <a:ea typeface="Calibri"/>
                <a:cs typeface="Calibri"/>
                <a:sym typeface="Calibri"/>
              </a:rPr>
              <a:t> </a:t>
            </a:r>
            <a:r>
              <a:rPr lang="en-GB" sz="2400" b="1">
                <a:solidFill>
                  <a:srgbClr val="1751A6"/>
                </a:solidFill>
                <a:latin typeface="Calibri"/>
                <a:ea typeface="Calibri"/>
                <a:cs typeface="Calibri"/>
                <a:sym typeface="Calibri"/>
              </a:rPr>
              <a:t>Q28</a:t>
            </a:r>
            <a:r>
              <a:rPr lang="en-GB" sz="2400">
                <a:solidFill>
                  <a:srgbClr val="1751A6"/>
                </a:solidFill>
                <a:latin typeface="Calibri"/>
                <a:ea typeface="Calibri"/>
                <a:cs typeface="Calibri"/>
                <a:sym typeface="Calibri"/>
              </a:rPr>
              <a:t>: leave a commentary if you desire.</a:t>
            </a:r>
            <a:endParaRPr/>
          </a:p>
          <a:p>
            <a:pPr marL="228600" marR="0" lvl="0" indent="-76200" algn="l" rtl="0">
              <a:lnSpc>
                <a:spcPct val="90000"/>
              </a:lnSpc>
              <a:spcBef>
                <a:spcPts val="0"/>
              </a:spcBef>
              <a:spcAft>
                <a:spcPts val="0"/>
              </a:spcAft>
              <a:buClr>
                <a:srgbClr val="BFD3F9"/>
              </a:buClr>
              <a:buSzPts val="2400"/>
              <a:buFont typeface="Noto Sans Symbols"/>
              <a:buNone/>
            </a:pPr>
            <a:endParaRPr sz="24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2400"/>
              <a:buFont typeface="Noto Sans Symbols"/>
              <a:buChar char="⮚"/>
            </a:pPr>
            <a:r>
              <a:rPr lang="en-GB" sz="2400">
                <a:solidFill>
                  <a:srgbClr val="1751A6"/>
                </a:solidFill>
                <a:latin typeface="Calibri"/>
                <a:ea typeface="Calibri"/>
                <a:cs typeface="Calibri"/>
                <a:sym typeface="Calibri"/>
              </a:rPr>
              <a:t>61 responses</a:t>
            </a:r>
            <a:endParaRPr/>
          </a:p>
        </p:txBody>
      </p:sp>
      <p:sp>
        <p:nvSpPr>
          <p:cNvPr id="786" name="Google Shape;786;p39"/>
          <p:cNvSpPr txBox="1"/>
          <p:nvPr/>
        </p:nvSpPr>
        <p:spPr>
          <a:xfrm>
            <a:off x="3427217" y="3912306"/>
            <a:ext cx="655336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25F90"/>
                </a:solidFill>
                <a:latin typeface="Calibri"/>
                <a:ea typeface="Calibri"/>
                <a:cs typeface="Calibri"/>
                <a:sym typeface="Calibri"/>
              </a:rPr>
              <a:t>Summary: </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The advancement in the PhD salary ladder should not be up to the PhD Supervisor</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Having number of credits/papers as criteria to move up the salary ladder will lead to different progression rates for PhD students depending on ‘luck’ factors (such as: research field, project, PI, etc.)</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Time seems to be the most fair criteria</a:t>
            </a:r>
            <a:endParaRPr sz="1800">
              <a:solidFill>
                <a:srgbClr val="D25F9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40"/>
          <p:cNvSpPr txBox="1">
            <a:spLocks noGrp="1"/>
          </p:cNvSpPr>
          <p:nvPr>
            <p:ph type="title"/>
          </p:nvPr>
        </p:nvSpPr>
        <p:spPr>
          <a:xfrm>
            <a:off x="1512454" y="25355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Resolving PhD Salary Ladder Issues (analysis)</a:t>
            </a:r>
            <a:endParaRPr sz="4000">
              <a:latin typeface="Figtree"/>
              <a:ea typeface="Figtree"/>
              <a:cs typeface="Figtree"/>
              <a:sym typeface="Figtree"/>
            </a:endParaRPr>
          </a:p>
        </p:txBody>
      </p:sp>
      <p:sp>
        <p:nvSpPr>
          <p:cNvPr id="792" name="Google Shape;79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34</a:t>
            </a:fld>
            <a:endParaRPr/>
          </a:p>
        </p:txBody>
      </p:sp>
      <p:sp>
        <p:nvSpPr>
          <p:cNvPr id="793" name="Google Shape;793;p40"/>
          <p:cNvSpPr txBox="1"/>
          <p:nvPr/>
        </p:nvSpPr>
        <p:spPr>
          <a:xfrm>
            <a:off x="838200" y="1990247"/>
            <a:ext cx="10374298" cy="371156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chemeClr val="dk1"/>
                </a:solidFill>
                <a:latin typeface="Calibri"/>
                <a:ea typeface="Calibri"/>
                <a:cs typeface="Calibri"/>
                <a:sym typeface="Calibri"/>
              </a:rPr>
              <a:t> </a:t>
            </a:r>
            <a:r>
              <a:rPr lang="en-GB" sz="2000" b="1">
                <a:solidFill>
                  <a:srgbClr val="548135"/>
                </a:solidFill>
                <a:latin typeface="Calibri"/>
                <a:ea typeface="Calibri"/>
                <a:cs typeface="Calibri"/>
                <a:sym typeface="Calibri"/>
              </a:rPr>
              <a:t>~53% </a:t>
            </a:r>
            <a:r>
              <a:rPr lang="en-GB" sz="2000">
                <a:solidFill>
                  <a:srgbClr val="1751A6"/>
                </a:solidFill>
                <a:latin typeface="Calibri"/>
                <a:ea typeface="Calibri"/>
                <a:cs typeface="Calibri"/>
                <a:sym typeface="Calibri"/>
              </a:rPr>
              <a:t>of the PhD students think that time should be included as criteria from comments and overall grades, a time based PhD ladder is clearly favoured by the students. </a:t>
            </a:r>
            <a:br>
              <a:rPr lang="en-GB" sz="2000">
                <a:solidFill>
                  <a:srgbClr val="1751A6"/>
                </a:solidFill>
                <a:latin typeface="Calibri"/>
                <a:ea typeface="Calibri"/>
                <a:cs typeface="Calibri"/>
                <a:sym typeface="Calibri"/>
              </a:rPr>
            </a:br>
            <a:endParaRPr sz="20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rgbClr val="C55A11"/>
                </a:solidFill>
                <a:latin typeface="Calibri"/>
                <a:ea typeface="Calibri"/>
                <a:cs typeface="Calibri"/>
                <a:sym typeface="Calibri"/>
              </a:rPr>
              <a:t>~39% </a:t>
            </a:r>
            <a:r>
              <a:rPr lang="en-GB" sz="2000">
                <a:solidFill>
                  <a:srgbClr val="1751A6"/>
                </a:solidFill>
                <a:latin typeface="Calibri"/>
                <a:ea typeface="Calibri"/>
                <a:cs typeface="Calibri"/>
                <a:sym typeface="Calibri"/>
              </a:rPr>
              <a:t>of the students think their supervisor should not decide when they get to move up on the PhD salary ladder and from the responses it seems that some students think that this gives them too much power which could lead to potential abuse of the students</a:t>
            </a:r>
            <a:br>
              <a:rPr lang="en-GB" sz="2000">
                <a:solidFill>
                  <a:srgbClr val="1751A6"/>
                </a:solidFill>
                <a:latin typeface="Calibri"/>
                <a:ea typeface="Calibri"/>
                <a:cs typeface="Calibri"/>
                <a:sym typeface="Calibri"/>
              </a:rPr>
            </a:br>
            <a:endParaRPr sz="20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rgbClr val="1751A6"/>
                </a:solidFill>
                <a:latin typeface="Calibri"/>
                <a:ea typeface="Calibri"/>
                <a:cs typeface="Calibri"/>
                <a:sym typeface="Calibri"/>
              </a:rPr>
              <a:t>~31% of the students think that the criteria should be tailored to the student</a:t>
            </a:r>
            <a:br>
              <a:rPr lang="en-GB" sz="2000">
                <a:solidFill>
                  <a:srgbClr val="1751A6"/>
                </a:solidFill>
                <a:latin typeface="Calibri"/>
                <a:ea typeface="Calibri"/>
                <a:cs typeface="Calibri"/>
                <a:sym typeface="Calibri"/>
              </a:rPr>
            </a:br>
            <a:endParaRPr sz="20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rgbClr val="1751A6"/>
                </a:solidFill>
                <a:latin typeface="Calibri"/>
                <a:ea typeface="Calibri"/>
                <a:cs typeface="Calibri"/>
                <a:sym typeface="Calibri"/>
              </a:rPr>
              <a:t>Students seem quite positive about having amount of credits or a public seminar as criteria</a:t>
            </a:r>
            <a:br>
              <a:rPr lang="en-GB" sz="2000">
                <a:solidFill>
                  <a:srgbClr val="1751A6"/>
                </a:solidFill>
                <a:latin typeface="Calibri"/>
                <a:ea typeface="Calibri"/>
                <a:cs typeface="Calibri"/>
                <a:sym typeface="Calibri"/>
              </a:rPr>
            </a:br>
            <a:endParaRPr sz="20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rgbClr val="1751A6"/>
                </a:solidFill>
                <a:latin typeface="Calibri"/>
                <a:ea typeface="Calibri"/>
                <a:cs typeface="Calibri"/>
                <a:sym typeface="Calibri"/>
              </a:rPr>
              <a:t>Students are less keen on having papers as a criteria, especially not either accepted or published papers. Submitted papers has the highest grade of these criteria. </a:t>
            </a:r>
            <a:endParaRPr/>
          </a:p>
          <a:p>
            <a:pPr marL="228600" marR="0" lvl="0" indent="-101600" algn="l" rtl="0">
              <a:lnSpc>
                <a:spcPct val="90000"/>
              </a:lnSpc>
              <a:spcBef>
                <a:spcPts val="0"/>
              </a:spcBef>
              <a:spcAft>
                <a:spcPts val="0"/>
              </a:spcAft>
              <a:buClr>
                <a:srgbClr val="BFD3F9"/>
              </a:buClr>
              <a:buSzPts val="2000"/>
              <a:buFont typeface="Noto Sans Symbols"/>
              <a:buNone/>
            </a:pPr>
            <a:endParaRPr sz="2000">
              <a:solidFill>
                <a:srgbClr val="1751A6"/>
              </a:solidFill>
              <a:latin typeface="Calibri"/>
              <a:ea typeface="Calibri"/>
              <a:cs typeface="Calibri"/>
              <a:sym typeface="Calibri"/>
            </a:endParaRPr>
          </a:p>
          <a:p>
            <a:pPr marL="228600" marR="0" lvl="0" indent="-101600" algn="l" rtl="0">
              <a:lnSpc>
                <a:spcPct val="90000"/>
              </a:lnSpc>
              <a:spcBef>
                <a:spcPts val="0"/>
              </a:spcBef>
              <a:spcAft>
                <a:spcPts val="0"/>
              </a:spcAft>
              <a:buClr>
                <a:srgbClr val="BFD3F9"/>
              </a:buClr>
              <a:buSzPts val="2000"/>
              <a:buFont typeface="Noto Sans Symbols"/>
              <a:buNone/>
            </a:pPr>
            <a:endParaRPr sz="2000">
              <a:solidFill>
                <a:srgbClr val="1751A6"/>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pic>
        <p:nvPicPr>
          <p:cNvPr id="798" name="Google Shape;798;p41"/>
          <p:cNvPicPr preferRelativeResize="0"/>
          <p:nvPr/>
        </p:nvPicPr>
        <p:blipFill rotWithShape="1">
          <a:blip r:embed="rId3">
            <a:alphaModFix/>
          </a:blip>
          <a:srcRect/>
          <a:stretch/>
        </p:blipFill>
        <p:spPr>
          <a:xfrm>
            <a:off x="0" y="-19348"/>
            <a:ext cx="12357107" cy="6877348"/>
          </a:xfrm>
          <a:prstGeom prst="rect">
            <a:avLst/>
          </a:prstGeom>
          <a:noFill/>
          <a:ln>
            <a:noFill/>
          </a:ln>
        </p:spPr>
      </p:pic>
      <p:sp>
        <p:nvSpPr>
          <p:cNvPr id="799" name="Google Shape;799;p41"/>
          <p:cNvSpPr txBox="1">
            <a:spLocks noGrp="1"/>
          </p:cNvSpPr>
          <p:nvPr>
            <p:ph type="title"/>
          </p:nvPr>
        </p:nvSpPr>
        <p:spPr>
          <a:xfrm>
            <a:off x="503406" y="2304756"/>
            <a:ext cx="1118518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Figtree"/>
              <a:buNone/>
            </a:pPr>
            <a:r>
              <a:rPr lang="en-GB" sz="4000">
                <a:solidFill>
                  <a:schemeClr val="lt1"/>
                </a:solidFill>
                <a:latin typeface="Figtree"/>
                <a:ea typeface="Figtree"/>
                <a:cs typeface="Figtree"/>
                <a:sym typeface="Figtree"/>
              </a:rPr>
              <a:t>Vacation and Sick leave</a:t>
            </a:r>
            <a:endParaRPr sz="4000">
              <a:solidFill>
                <a:schemeClr val="lt1"/>
              </a:solidFill>
              <a:latin typeface="Figtree"/>
              <a:ea typeface="Figtree"/>
              <a:cs typeface="Figtree"/>
              <a:sym typeface="Figtree"/>
            </a:endParaRPr>
          </a:p>
        </p:txBody>
      </p:sp>
      <p:sp>
        <p:nvSpPr>
          <p:cNvPr id="800" name="Google Shape;80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42"/>
          <p:cNvSpPr txBox="1">
            <a:spLocks noGrp="1"/>
          </p:cNvSpPr>
          <p:nvPr>
            <p:ph type="title"/>
          </p:nvPr>
        </p:nvSpPr>
        <p:spPr>
          <a:xfrm>
            <a:off x="1668643" y="2297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Vacations and Sick leaves (data)</a:t>
            </a:r>
            <a:endParaRPr sz="4000">
              <a:latin typeface="Figtree"/>
              <a:ea typeface="Figtree"/>
              <a:cs typeface="Figtree"/>
              <a:sym typeface="Figtree"/>
            </a:endParaRPr>
          </a:p>
        </p:txBody>
      </p:sp>
      <p:sp>
        <p:nvSpPr>
          <p:cNvPr id="806" name="Google Shape;80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36</a:t>
            </a:fld>
            <a:endParaRPr/>
          </a:p>
        </p:txBody>
      </p:sp>
      <p:sp>
        <p:nvSpPr>
          <p:cNvPr id="807" name="Google Shape;807;p42"/>
          <p:cNvSpPr txBox="1"/>
          <p:nvPr/>
        </p:nvSpPr>
        <p:spPr>
          <a:xfrm>
            <a:off x="1247572" y="1861601"/>
            <a:ext cx="9696855"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Q29</a:t>
            </a:r>
            <a:r>
              <a:rPr lang="en-GB" sz="1800">
                <a:solidFill>
                  <a:srgbClr val="1751A6"/>
                </a:solidFill>
                <a:latin typeface="Calibri"/>
                <a:ea typeface="Calibri"/>
                <a:cs typeface="Calibri"/>
                <a:sym typeface="Calibri"/>
              </a:rPr>
              <a:t>: In 2023, how many vacation days did you effectively use (i.e., not counting national holidays)?</a:t>
            </a:r>
            <a:endParaRPr/>
          </a:p>
        </p:txBody>
      </p:sp>
      <p:sp>
        <p:nvSpPr>
          <p:cNvPr id="808" name="Google Shape;808;p42"/>
          <p:cNvSpPr txBox="1"/>
          <p:nvPr/>
        </p:nvSpPr>
        <p:spPr>
          <a:xfrm>
            <a:off x="3845696" y="2473394"/>
            <a:ext cx="18213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C23310"/>
                </a:solidFill>
                <a:latin typeface="Calibri"/>
                <a:ea typeface="Calibri"/>
                <a:cs typeface="Calibri"/>
                <a:sym typeface="Calibri"/>
              </a:rPr>
              <a:t>Less than 15 days</a:t>
            </a:r>
            <a:endParaRPr sz="1800">
              <a:solidFill>
                <a:srgbClr val="C23310"/>
              </a:solidFill>
              <a:latin typeface="Calibri"/>
              <a:ea typeface="Calibri"/>
              <a:cs typeface="Calibri"/>
              <a:sym typeface="Calibri"/>
            </a:endParaRPr>
          </a:p>
        </p:txBody>
      </p:sp>
      <p:sp>
        <p:nvSpPr>
          <p:cNvPr id="809" name="Google Shape;809;p42"/>
          <p:cNvSpPr txBox="1"/>
          <p:nvPr/>
        </p:nvSpPr>
        <p:spPr>
          <a:xfrm>
            <a:off x="3354279" y="2941841"/>
            <a:ext cx="23127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Between 15 to 20 days</a:t>
            </a:r>
            <a:endParaRPr sz="1800">
              <a:solidFill>
                <a:srgbClr val="507CB6"/>
              </a:solidFill>
              <a:latin typeface="Calibri"/>
              <a:ea typeface="Calibri"/>
              <a:cs typeface="Calibri"/>
              <a:sym typeface="Calibri"/>
            </a:endParaRPr>
          </a:p>
        </p:txBody>
      </p:sp>
      <p:sp>
        <p:nvSpPr>
          <p:cNvPr id="810" name="Google Shape;810;p42"/>
          <p:cNvSpPr txBox="1"/>
          <p:nvPr/>
        </p:nvSpPr>
        <p:spPr>
          <a:xfrm>
            <a:off x="3354279" y="3410288"/>
            <a:ext cx="23127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Between 25 to 35 days</a:t>
            </a:r>
            <a:endParaRPr sz="1800">
              <a:solidFill>
                <a:srgbClr val="F9BE00"/>
              </a:solidFill>
              <a:latin typeface="Calibri"/>
              <a:ea typeface="Calibri"/>
              <a:cs typeface="Calibri"/>
              <a:sym typeface="Calibri"/>
            </a:endParaRPr>
          </a:p>
        </p:txBody>
      </p:sp>
      <p:sp>
        <p:nvSpPr>
          <p:cNvPr id="811" name="Google Shape;811;p42"/>
          <p:cNvSpPr txBox="1"/>
          <p:nvPr/>
        </p:nvSpPr>
        <p:spPr>
          <a:xfrm>
            <a:off x="3726881" y="3878735"/>
            <a:ext cx="19401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6BC8CD"/>
                </a:solidFill>
                <a:latin typeface="Calibri"/>
                <a:ea typeface="Calibri"/>
                <a:cs typeface="Calibri"/>
                <a:sym typeface="Calibri"/>
              </a:rPr>
              <a:t>More than 35 days</a:t>
            </a:r>
            <a:endParaRPr sz="1800">
              <a:solidFill>
                <a:srgbClr val="6BC8CD"/>
              </a:solidFill>
              <a:latin typeface="Calibri"/>
              <a:ea typeface="Calibri"/>
              <a:cs typeface="Calibri"/>
              <a:sym typeface="Calibri"/>
            </a:endParaRPr>
          </a:p>
        </p:txBody>
      </p:sp>
      <p:sp>
        <p:nvSpPr>
          <p:cNvPr id="812" name="Google Shape;812;p42"/>
          <p:cNvSpPr txBox="1"/>
          <p:nvPr/>
        </p:nvSpPr>
        <p:spPr>
          <a:xfrm>
            <a:off x="1954024" y="4347182"/>
            <a:ext cx="37130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8B4F"/>
                </a:solidFill>
                <a:latin typeface="Calibri"/>
                <a:ea typeface="Calibri"/>
                <a:cs typeface="Calibri"/>
                <a:sym typeface="Calibri"/>
              </a:rPr>
              <a:t>I don’t keep track of my vacation days</a:t>
            </a:r>
            <a:endParaRPr sz="1800">
              <a:solidFill>
                <a:srgbClr val="FF8B4F"/>
              </a:solidFill>
              <a:latin typeface="Calibri"/>
              <a:ea typeface="Calibri"/>
              <a:cs typeface="Calibri"/>
              <a:sym typeface="Calibri"/>
            </a:endParaRPr>
          </a:p>
        </p:txBody>
      </p:sp>
      <p:sp>
        <p:nvSpPr>
          <p:cNvPr id="813" name="Google Shape;813;p42"/>
          <p:cNvSpPr txBox="1"/>
          <p:nvPr/>
        </p:nvSpPr>
        <p:spPr>
          <a:xfrm>
            <a:off x="3374284" y="4815629"/>
            <a:ext cx="22927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D5E90"/>
                </a:solidFill>
                <a:latin typeface="Calibri"/>
                <a:ea typeface="Calibri"/>
                <a:cs typeface="Calibri"/>
                <a:sym typeface="Calibri"/>
              </a:rPr>
              <a:t>I’m a first year student</a:t>
            </a:r>
            <a:endParaRPr sz="1800">
              <a:solidFill>
                <a:srgbClr val="7D5E90"/>
              </a:solidFill>
              <a:latin typeface="Calibri"/>
              <a:ea typeface="Calibri"/>
              <a:cs typeface="Calibri"/>
              <a:sym typeface="Calibri"/>
            </a:endParaRPr>
          </a:p>
        </p:txBody>
      </p:sp>
      <p:sp>
        <p:nvSpPr>
          <p:cNvPr id="814" name="Google Shape;814;p42"/>
          <p:cNvSpPr txBox="1"/>
          <p:nvPr/>
        </p:nvSpPr>
        <p:spPr>
          <a:xfrm>
            <a:off x="935476" y="5284076"/>
            <a:ext cx="47315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25F90"/>
                </a:solidFill>
                <a:latin typeface="Calibri"/>
                <a:ea typeface="Calibri"/>
                <a:cs typeface="Calibri"/>
                <a:sym typeface="Calibri"/>
              </a:rPr>
              <a:t>I’m a first year student/ I started my PhD in 2024</a:t>
            </a:r>
            <a:endParaRPr sz="1800">
              <a:solidFill>
                <a:srgbClr val="D25F90"/>
              </a:solidFill>
              <a:latin typeface="Calibri"/>
              <a:ea typeface="Calibri"/>
              <a:cs typeface="Calibri"/>
              <a:sym typeface="Calibri"/>
            </a:endParaRPr>
          </a:p>
        </p:txBody>
      </p:sp>
      <p:pic>
        <p:nvPicPr>
          <p:cNvPr id="815" name="Google Shape;815;p42"/>
          <p:cNvPicPr preferRelativeResize="0"/>
          <p:nvPr/>
        </p:nvPicPr>
        <p:blipFill rotWithShape="1">
          <a:blip r:embed="rId3">
            <a:alphaModFix/>
          </a:blip>
          <a:srcRect/>
          <a:stretch/>
        </p:blipFill>
        <p:spPr>
          <a:xfrm>
            <a:off x="5741790" y="2353031"/>
            <a:ext cx="4716411" cy="35718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37</a:t>
            </a:fld>
            <a:endParaRPr/>
          </a:p>
        </p:txBody>
      </p:sp>
      <p:sp>
        <p:nvSpPr>
          <p:cNvPr id="821" name="Google Shape;821;p43"/>
          <p:cNvSpPr txBox="1"/>
          <p:nvPr/>
        </p:nvSpPr>
        <p:spPr>
          <a:xfrm>
            <a:off x="838200" y="1549892"/>
            <a:ext cx="5918710" cy="139413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BFD3F9"/>
              </a:buClr>
              <a:buSzPts val="2400"/>
              <a:buFont typeface="Arial"/>
              <a:buNone/>
            </a:pPr>
            <a:r>
              <a:rPr lang="en-GB" sz="2400">
                <a:solidFill>
                  <a:srgbClr val="1751A6"/>
                </a:solidFill>
                <a:latin typeface="Calibri"/>
                <a:ea typeface="Calibri"/>
                <a:cs typeface="Calibri"/>
                <a:sym typeface="Calibri"/>
              </a:rPr>
              <a:t> </a:t>
            </a:r>
            <a:r>
              <a:rPr lang="en-GB" sz="2400" u="sng">
                <a:solidFill>
                  <a:srgbClr val="1751A6"/>
                </a:solidFill>
                <a:latin typeface="Calibri"/>
                <a:ea typeface="Calibri"/>
                <a:cs typeface="Calibri"/>
                <a:sym typeface="Calibri"/>
              </a:rPr>
              <a:t>Correlation by year a PhD student is in:</a:t>
            </a:r>
            <a:endParaRPr/>
          </a:p>
        </p:txBody>
      </p:sp>
      <p:sp>
        <p:nvSpPr>
          <p:cNvPr id="822" name="Google Shape;822;p43"/>
          <p:cNvSpPr txBox="1"/>
          <p:nvPr/>
        </p:nvSpPr>
        <p:spPr>
          <a:xfrm>
            <a:off x="4277973" y="2216880"/>
            <a:ext cx="101636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00BF6F"/>
                </a:solidFill>
                <a:latin typeface="Calibri"/>
                <a:ea typeface="Calibri"/>
                <a:cs typeface="Calibri"/>
                <a:sym typeface="Calibri"/>
              </a:rPr>
              <a:t>1</a:t>
            </a:r>
            <a:r>
              <a:rPr lang="en-GB" sz="2000" baseline="30000">
                <a:solidFill>
                  <a:srgbClr val="00BF6F"/>
                </a:solidFill>
                <a:latin typeface="Calibri"/>
                <a:ea typeface="Calibri"/>
                <a:cs typeface="Calibri"/>
                <a:sym typeface="Calibri"/>
              </a:rPr>
              <a:t>st</a:t>
            </a:r>
            <a:r>
              <a:rPr lang="en-GB" sz="2000">
                <a:solidFill>
                  <a:srgbClr val="00BF6F"/>
                </a:solidFill>
                <a:latin typeface="Calibri"/>
                <a:ea typeface="Calibri"/>
                <a:cs typeface="Calibri"/>
                <a:sym typeface="Calibri"/>
              </a:rPr>
              <a:t> year</a:t>
            </a:r>
            <a:endParaRPr/>
          </a:p>
        </p:txBody>
      </p:sp>
      <p:sp>
        <p:nvSpPr>
          <p:cNvPr id="823" name="Google Shape;823;p43"/>
          <p:cNvSpPr txBox="1"/>
          <p:nvPr/>
        </p:nvSpPr>
        <p:spPr>
          <a:xfrm>
            <a:off x="5369272" y="2216880"/>
            <a:ext cx="119141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507CB6"/>
                </a:solidFill>
                <a:latin typeface="Calibri"/>
                <a:ea typeface="Calibri"/>
                <a:cs typeface="Calibri"/>
                <a:sym typeface="Calibri"/>
              </a:rPr>
              <a:t>2</a:t>
            </a:r>
            <a:r>
              <a:rPr lang="en-GB" sz="2000" baseline="30000">
                <a:solidFill>
                  <a:srgbClr val="507CB6"/>
                </a:solidFill>
                <a:latin typeface="Calibri"/>
                <a:ea typeface="Calibri"/>
                <a:cs typeface="Calibri"/>
                <a:sym typeface="Calibri"/>
              </a:rPr>
              <a:t>nd</a:t>
            </a:r>
            <a:r>
              <a:rPr lang="en-GB" sz="2000">
                <a:solidFill>
                  <a:srgbClr val="507CB6"/>
                </a:solidFill>
                <a:latin typeface="Calibri"/>
                <a:ea typeface="Calibri"/>
                <a:cs typeface="Calibri"/>
                <a:sym typeface="Calibri"/>
              </a:rPr>
              <a:t> year</a:t>
            </a:r>
            <a:endParaRPr sz="2000">
              <a:solidFill>
                <a:srgbClr val="00BF6F"/>
              </a:solidFill>
              <a:latin typeface="Calibri"/>
              <a:ea typeface="Calibri"/>
              <a:cs typeface="Calibri"/>
              <a:sym typeface="Calibri"/>
            </a:endParaRPr>
          </a:p>
        </p:txBody>
      </p:sp>
      <p:sp>
        <p:nvSpPr>
          <p:cNvPr id="824" name="Google Shape;824;p43"/>
          <p:cNvSpPr txBox="1"/>
          <p:nvPr/>
        </p:nvSpPr>
        <p:spPr>
          <a:xfrm>
            <a:off x="6635621" y="2216880"/>
            <a:ext cx="119141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9BE00"/>
                </a:solidFill>
                <a:latin typeface="Calibri"/>
                <a:ea typeface="Calibri"/>
                <a:cs typeface="Calibri"/>
                <a:sym typeface="Calibri"/>
              </a:rPr>
              <a:t>3</a:t>
            </a:r>
            <a:r>
              <a:rPr lang="en-GB" sz="2000" baseline="30000">
                <a:solidFill>
                  <a:srgbClr val="F9BE00"/>
                </a:solidFill>
                <a:latin typeface="Calibri"/>
                <a:ea typeface="Calibri"/>
                <a:cs typeface="Calibri"/>
                <a:sym typeface="Calibri"/>
              </a:rPr>
              <a:t>rd</a:t>
            </a:r>
            <a:r>
              <a:rPr lang="en-GB" sz="2000">
                <a:solidFill>
                  <a:srgbClr val="F9BE00"/>
                </a:solidFill>
                <a:latin typeface="Calibri"/>
                <a:ea typeface="Calibri"/>
                <a:cs typeface="Calibri"/>
                <a:sym typeface="Calibri"/>
              </a:rPr>
              <a:t> year</a:t>
            </a:r>
            <a:endParaRPr sz="2000">
              <a:solidFill>
                <a:srgbClr val="00BF6F"/>
              </a:solidFill>
              <a:latin typeface="Calibri"/>
              <a:ea typeface="Calibri"/>
              <a:cs typeface="Calibri"/>
              <a:sym typeface="Calibri"/>
            </a:endParaRPr>
          </a:p>
        </p:txBody>
      </p:sp>
      <p:sp>
        <p:nvSpPr>
          <p:cNvPr id="825" name="Google Shape;825;p43"/>
          <p:cNvSpPr txBox="1"/>
          <p:nvPr/>
        </p:nvSpPr>
        <p:spPr>
          <a:xfrm>
            <a:off x="7901970" y="2216880"/>
            <a:ext cx="1032532"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6BC8CD"/>
                </a:solidFill>
                <a:latin typeface="Calibri"/>
                <a:ea typeface="Calibri"/>
                <a:cs typeface="Calibri"/>
                <a:sym typeface="Calibri"/>
              </a:rPr>
              <a:t>4</a:t>
            </a:r>
            <a:r>
              <a:rPr lang="en-GB" sz="2000" baseline="30000">
                <a:solidFill>
                  <a:srgbClr val="6BC8CD"/>
                </a:solidFill>
                <a:latin typeface="Calibri"/>
                <a:ea typeface="Calibri"/>
                <a:cs typeface="Calibri"/>
                <a:sym typeface="Calibri"/>
              </a:rPr>
              <a:t>th</a:t>
            </a:r>
            <a:r>
              <a:rPr lang="en-GB" sz="2000">
                <a:solidFill>
                  <a:srgbClr val="6BC8CD"/>
                </a:solidFill>
                <a:latin typeface="Calibri"/>
                <a:ea typeface="Calibri"/>
                <a:cs typeface="Calibri"/>
                <a:sym typeface="Calibri"/>
              </a:rPr>
              <a:t> year</a:t>
            </a:r>
            <a:endParaRPr sz="2000">
              <a:solidFill>
                <a:srgbClr val="00BF6F"/>
              </a:solidFill>
              <a:latin typeface="Calibri"/>
              <a:ea typeface="Calibri"/>
              <a:cs typeface="Calibri"/>
              <a:sym typeface="Calibri"/>
            </a:endParaRPr>
          </a:p>
        </p:txBody>
      </p:sp>
      <p:sp>
        <p:nvSpPr>
          <p:cNvPr id="826" name="Google Shape;826;p43"/>
          <p:cNvSpPr txBox="1"/>
          <p:nvPr/>
        </p:nvSpPr>
        <p:spPr>
          <a:xfrm>
            <a:off x="9009434" y="2216880"/>
            <a:ext cx="2043609"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F8B4F"/>
                </a:solidFill>
                <a:latin typeface="Calibri"/>
                <a:ea typeface="Calibri"/>
                <a:cs typeface="Calibri"/>
                <a:sym typeface="Calibri"/>
              </a:rPr>
              <a:t>5</a:t>
            </a:r>
            <a:r>
              <a:rPr lang="en-GB" sz="2000" baseline="30000">
                <a:solidFill>
                  <a:srgbClr val="FF8B4F"/>
                </a:solidFill>
                <a:latin typeface="Calibri"/>
                <a:ea typeface="Calibri"/>
                <a:cs typeface="Calibri"/>
                <a:sym typeface="Calibri"/>
              </a:rPr>
              <a:t>th</a:t>
            </a:r>
            <a:r>
              <a:rPr lang="en-GB" sz="2000">
                <a:solidFill>
                  <a:srgbClr val="FF8B4F"/>
                </a:solidFill>
                <a:latin typeface="Calibri"/>
                <a:ea typeface="Calibri"/>
                <a:cs typeface="Calibri"/>
                <a:sym typeface="Calibri"/>
              </a:rPr>
              <a:t> year or more</a:t>
            </a:r>
            <a:endParaRPr sz="2000">
              <a:solidFill>
                <a:srgbClr val="00BF6F"/>
              </a:solidFill>
              <a:latin typeface="Calibri"/>
              <a:ea typeface="Calibri"/>
              <a:cs typeface="Calibri"/>
              <a:sym typeface="Calibri"/>
            </a:endParaRPr>
          </a:p>
        </p:txBody>
      </p:sp>
      <p:sp>
        <p:nvSpPr>
          <p:cNvPr id="827" name="Google Shape;827;p43"/>
          <p:cNvSpPr txBox="1"/>
          <p:nvPr/>
        </p:nvSpPr>
        <p:spPr>
          <a:xfrm>
            <a:off x="3670598" y="2869691"/>
            <a:ext cx="18213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Less than 15 days</a:t>
            </a:r>
            <a:endParaRPr sz="1800">
              <a:solidFill>
                <a:srgbClr val="757070"/>
              </a:solidFill>
              <a:latin typeface="Calibri"/>
              <a:ea typeface="Calibri"/>
              <a:cs typeface="Calibri"/>
              <a:sym typeface="Calibri"/>
            </a:endParaRPr>
          </a:p>
        </p:txBody>
      </p:sp>
      <p:sp>
        <p:nvSpPr>
          <p:cNvPr id="828" name="Google Shape;828;p43"/>
          <p:cNvSpPr txBox="1"/>
          <p:nvPr/>
        </p:nvSpPr>
        <p:spPr>
          <a:xfrm>
            <a:off x="3179181" y="3338138"/>
            <a:ext cx="23127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Between 15 to 20 days</a:t>
            </a:r>
            <a:endParaRPr sz="1800">
              <a:solidFill>
                <a:srgbClr val="757070"/>
              </a:solidFill>
              <a:latin typeface="Calibri"/>
              <a:ea typeface="Calibri"/>
              <a:cs typeface="Calibri"/>
              <a:sym typeface="Calibri"/>
            </a:endParaRPr>
          </a:p>
        </p:txBody>
      </p:sp>
      <p:sp>
        <p:nvSpPr>
          <p:cNvPr id="829" name="Google Shape;829;p43"/>
          <p:cNvSpPr txBox="1"/>
          <p:nvPr/>
        </p:nvSpPr>
        <p:spPr>
          <a:xfrm>
            <a:off x="3179181" y="3806585"/>
            <a:ext cx="23127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Between 25 to 35 days</a:t>
            </a:r>
            <a:endParaRPr sz="1800">
              <a:solidFill>
                <a:srgbClr val="757070"/>
              </a:solidFill>
              <a:latin typeface="Calibri"/>
              <a:ea typeface="Calibri"/>
              <a:cs typeface="Calibri"/>
              <a:sym typeface="Calibri"/>
            </a:endParaRPr>
          </a:p>
        </p:txBody>
      </p:sp>
      <p:sp>
        <p:nvSpPr>
          <p:cNvPr id="830" name="Google Shape;830;p43"/>
          <p:cNvSpPr txBox="1"/>
          <p:nvPr/>
        </p:nvSpPr>
        <p:spPr>
          <a:xfrm>
            <a:off x="3551783" y="4275032"/>
            <a:ext cx="19401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More than 35 days</a:t>
            </a:r>
            <a:endParaRPr sz="1800">
              <a:solidFill>
                <a:srgbClr val="757070"/>
              </a:solidFill>
              <a:latin typeface="Calibri"/>
              <a:ea typeface="Calibri"/>
              <a:cs typeface="Calibri"/>
              <a:sym typeface="Calibri"/>
            </a:endParaRPr>
          </a:p>
        </p:txBody>
      </p:sp>
      <p:sp>
        <p:nvSpPr>
          <p:cNvPr id="831" name="Google Shape;831;p43"/>
          <p:cNvSpPr txBox="1"/>
          <p:nvPr/>
        </p:nvSpPr>
        <p:spPr>
          <a:xfrm>
            <a:off x="1778926" y="4743479"/>
            <a:ext cx="37130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 don’t keep track of my vacation days</a:t>
            </a:r>
            <a:endParaRPr sz="1800">
              <a:solidFill>
                <a:srgbClr val="757070"/>
              </a:solidFill>
              <a:latin typeface="Calibri"/>
              <a:ea typeface="Calibri"/>
              <a:cs typeface="Calibri"/>
              <a:sym typeface="Calibri"/>
            </a:endParaRPr>
          </a:p>
        </p:txBody>
      </p:sp>
      <p:sp>
        <p:nvSpPr>
          <p:cNvPr id="832" name="Google Shape;832;p43"/>
          <p:cNvSpPr txBox="1"/>
          <p:nvPr/>
        </p:nvSpPr>
        <p:spPr>
          <a:xfrm>
            <a:off x="3199186" y="5211926"/>
            <a:ext cx="22927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I’m a first year student</a:t>
            </a:r>
            <a:endParaRPr sz="1800">
              <a:solidFill>
                <a:srgbClr val="757070"/>
              </a:solidFill>
              <a:latin typeface="Calibri"/>
              <a:ea typeface="Calibri"/>
              <a:cs typeface="Calibri"/>
              <a:sym typeface="Calibri"/>
            </a:endParaRPr>
          </a:p>
        </p:txBody>
      </p:sp>
      <p:sp>
        <p:nvSpPr>
          <p:cNvPr id="833" name="Google Shape;833;p43"/>
          <p:cNvSpPr txBox="1"/>
          <p:nvPr/>
        </p:nvSpPr>
        <p:spPr>
          <a:xfrm>
            <a:off x="760378" y="5680373"/>
            <a:ext cx="47315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I’m a first year student/ I started my PhD in 2024</a:t>
            </a:r>
            <a:endParaRPr sz="1800">
              <a:solidFill>
                <a:srgbClr val="757070"/>
              </a:solidFill>
              <a:latin typeface="Calibri"/>
              <a:ea typeface="Calibri"/>
              <a:cs typeface="Calibri"/>
              <a:sym typeface="Calibri"/>
            </a:endParaRPr>
          </a:p>
        </p:txBody>
      </p:sp>
      <p:pic>
        <p:nvPicPr>
          <p:cNvPr id="834" name="Google Shape;834;p43"/>
          <p:cNvPicPr preferRelativeResize="0"/>
          <p:nvPr/>
        </p:nvPicPr>
        <p:blipFill rotWithShape="1">
          <a:blip r:embed="rId3">
            <a:alphaModFix/>
          </a:blip>
          <a:srcRect/>
          <a:stretch/>
        </p:blipFill>
        <p:spPr>
          <a:xfrm>
            <a:off x="5561604" y="2750507"/>
            <a:ext cx="4905375" cy="3590925"/>
          </a:xfrm>
          <a:prstGeom prst="rect">
            <a:avLst/>
          </a:prstGeom>
          <a:noFill/>
          <a:ln>
            <a:noFill/>
          </a:ln>
        </p:spPr>
      </p:pic>
      <p:sp>
        <p:nvSpPr>
          <p:cNvPr id="835" name="Google Shape;835;p43"/>
          <p:cNvSpPr txBox="1">
            <a:spLocks noGrp="1"/>
          </p:cNvSpPr>
          <p:nvPr>
            <p:ph type="title"/>
          </p:nvPr>
        </p:nvSpPr>
        <p:spPr>
          <a:xfrm>
            <a:off x="1668643" y="2297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Vacations and Sick leaves (data)</a:t>
            </a:r>
            <a:endParaRPr sz="4000">
              <a:latin typeface="Figtree"/>
              <a:ea typeface="Figtree"/>
              <a:cs typeface="Figtree"/>
              <a:sym typeface="Figtre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38</a:t>
            </a:fld>
            <a:endParaRPr/>
          </a:p>
        </p:txBody>
      </p:sp>
      <p:sp>
        <p:nvSpPr>
          <p:cNvPr id="872" name="Google Shape;872;p45"/>
          <p:cNvSpPr txBox="1"/>
          <p:nvPr/>
        </p:nvSpPr>
        <p:spPr>
          <a:xfrm>
            <a:off x="5999271" y="2036654"/>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873" name="Google Shape;873;p45"/>
          <p:cNvSpPr txBox="1"/>
          <p:nvPr/>
        </p:nvSpPr>
        <p:spPr>
          <a:xfrm>
            <a:off x="6486292" y="2035711"/>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874" name="Google Shape;874;p45"/>
          <p:cNvSpPr txBox="1"/>
          <p:nvPr/>
        </p:nvSpPr>
        <p:spPr>
          <a:xfrm>
            <a:off x="7686097" y="2036654"/>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875" name="Google Shape;875;p45"/>
          <p:cNvSpPr txBox="1"/>
          <p:nvPr/>
        </p:nvSpPr>
        <p:spPr>
          <a:xfrm>
            <a:off x="8968273" y="2035711"/>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876" name="Google Shape;876;p45"/>
          <p:cNvSpPr txBox="1"/>
          <p:nvPr/>
        </p:nvSpPr>
        <p:spPr>
          <a:xfrm>
            <a:off x="9908386" y="2031103"/>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877" name="Google Shape;877;p45"/>
          <p:cNvSpPr txBox="1"/>
          <p:nvPr/>
        </p:nvSpPr>
        <p:spPr>
          <a:xfrm>
            <a:off x="862504" y="1873729"/>
            <a:ext cx="3836657"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Correlation by school:</a:t>
            </a:r>
            <a:endParaRPr/>
          </a:p>
        </p:txBody>
      </p:sp>
      <p:sp>
        <p:nvSpPr>
          <p:cNvPr id="878" name="Google Shape;878;p45"/>
          <p:cNvSpPr txBox="1"/>
          <p:nvPr/>
        </p:nvSpPr>
        <p:spPr>
          <a:xfrm>
            <a:off x="5918228" y="5692109"/>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879" name="Google Shape;879;p45"/>
          <p:cNvSpPr txBox="1"/>
          <p:nvPr/>
        </p:nvSpPr>
        <p:spPr>
          <a:xfrm>
            <a:off x="6338517" y="56921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880" name="Google Shape;880;p45"/>
          <p:cNvSpPr txBox="1"/>
          <p:nvPr/>
        </p:nvSpPr>
        <p:spPr>
          <a:xfrm>
            <a:off x="6813571" y="56921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881" name="Google Shape;881;p45"/>
          <p:cNvSpPr txBox="1"/>
          <p:nvPr/>
        </p:nvSpPr>
        <p:spPr>
          <a:xfrm>
            <a:off x="7276273" y="56921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882" name="Google Shape;882;p45"/>
          <p:cNvSpPr txBox="1"/>
          <p:nvPr/>
        </p:nvSpPr>
        <p:spPr>
          <a:xfrm>
            <a:off x="7738975" y="56921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883" name="Google Shape;883;p45"/>
          <p:cNvSpPr txBox="1"/>
          <p:nvPr/>
        </p:nvSpPr>
        <p:spPr>
          <a:xfrm>
            <a:off x="8233190" y="56921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884" name="Google Shape;884;p45"/>
          <p:cNvSpPr txBox="1"/>
          <p:nvPr/>
        </p:nvSpPr>
        <p:spPr>
          <a:xfrm>
            <a:off x="8674404" y="56921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885" name="Google Shape;885;p45"/>
          <p:cNvSpPr txBox="1"/>
          <p:nvPr/>
        </p:nvSpPr>
        <p:spPr>
          <a:xfrm>
            <a:off x="9137351" y="56921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886" name="Google Shape;886;p45"/>
          <p:cNvSpPr txBox="1"/>
          <p:nvPr/>
        </p:nvSpPr>
        <p:spPr>
          <a:xfrm>
            <a:off x="9618282" y="56921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887" name="Google Shape;887;p45"/>
          <p:cNvSpPr txBox="1"/>
          <p:nvPr/>
        </p:nvSpPr>
        <p:spPr>
          <a:xfrm>
            <a:off x="10082722" y="56921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888" name="Google Shape;888;p45"/>
          <p:cNvSpPr txBox="1"/>
          <p:nvPr/>
        </p:nvSpPr>
        <p:spPr>
          <a:xfrm>
            <a:off x="10545424" y="5692109"/>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sp>
        <p:nvSpPr>
          <p:cNvPr id="889" name="Google Shape;889;p45"/>
          <p:cNvSpPr txBox="1"/>
          <p:nvPr/>
        </p:nvSpPr>
        <p:spPr>
          <a:xfrm>
            <a:off x="4024201" y="2517393"/>
            <a:ext cx="18213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Less than 15 days</a:t>
            </a:r>
            <a:endParaRPr sz="1800">
              <a:solidFill>
                <a:srgbClr val="757070"/>
              </a:solidFill>
              <a:latin typeface="Calibri"/>
              <a:ea typeface="Calibri"/>
              <a:cs typeface="Calibri"/>
              <a:sym typeface="Calibri"/>
            </a:endParaRPr>
          </a:p>
        </p:txBody>
      </p:sp>
      <p:sp>
        <p:nvSpPr>
          <p:cNvPr id="890" name="Google Shape;890;p45"/>
          <p:cNvSpPr txBox="1"/>
          <p:nvPr/>
        </p:nvSpPr>
        <p:spPr>
          <a:xfrm>
            <a:off x="3532784" y="2985840"/>
            <a:ext cx="23127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Between 15 to 20 days</a:t>
            </a:r>
            <a:endParaRPr sz="1800">
              <a:solidFill>
                <a:srgbClr val="757070"/>
              </a:solidFill>
              <a:latin typeface="Calibri"/>
              <a:ea typeface="Calibri"/>
              <a:cs typeface="Calibri"/>
              <a:sym typeface="Calibri"/>
            </a:endParaRPr>
          </a:p>
        </p:txBody>
      </p:sp>
      <p:sp>
        <p:nvSpPr>
          <p:cNvPr id="891" name="Google Shape;891;p45"/>
          <p:cNvSpPr txBox="1"/>
          <p:nvPr/>
        </p:nvSpPr>
        <p:spPr>
          <a:xfrm>
            <a:off x="3532784" y="3454287"/>
            <a:ext cx="23127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Between 25 to 35 days</a:t>
            </a:r>
            <a:endParaRPr sz="1800">
              <a:solidFill>
                <a:srgbClr val="757070"/>
              </a:solidFill>
              <a:latin typeface="Calibri"/>
              <a:ea typeface="Calibri"/>
              <a:cs typeface="Calibri"/>
              <a:sym typeface="Calibri"/>
            </a:endParaRPr>
          </a:p>
        </p:txBody>
      </p:sp>
      <p:sp>
        <p:nvSpPr>
          <p:cNvPr id="892" name="Google Shape;892;p45"/>
          <p:cNvSpPr txBox="1"/>
          <p:nvPr/>
        </p:nvSpPr>
        <p:spPr>
          <a:xfrm>
            <a:off x="3905386" y="3922734"/>
            <a:ext cx="19401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More than 35 days</a:t>
            </a:r>
            <a:endParaRPr sz="1800">
              <a:solidFill>
                <a:srgbClr val="757070"/>
              </a:solidFill>
              <a:latin typeface="Calibri"/>
              <a:ea typeface="Calibri"/>
              <a:cs typeface="Calibri"/>
              <a:sym typeface="Calibri"/>
            </a:endParaRPr>
          </a:p>
        </p:txBody>
      </p:sp>
      <p:sp>
        <p:nvSpPr>
          <p:cNvPr id="893" name="Google Shape;893;p45"/>
          <p:cNvSpPr txBox="1"/>
          <p:nvPr/>
        </p:nvSpPr>
        <p:spPr>
          <a:xfrm>
            <a:off x="2132529" y="4391181"/>
            <a:ext cx="37130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 don’t keep track of my vacation days</a:t>
            </a:r>
            <a:endParaRPr sz="1800">
              <a:solidFill>
                <a:srgbClr val="757070"/>
              </a:solidFill>
              <a:latin typeface="Calibri"/>
              <a:ea typeface="Calibri"/>
              <a:cs typeface="Calibri"/>
              <a:sym typeface="Calibri"/>
            </a:endParaRPr>
          </a:p>
        </p:txBody>
      </p:sp>
      <p:sp>
        <p:nvSpPr>
          <p:cNvPr id="894" name="Google Shape;894;p45"/>
          <p:cNvSpPr txBox="1"/>
          <p:nvPr/>
        </p:nvSpPr>
        <p:spPr>
          <a:xfrm>
            <a:off x="3552789" y="4859628"/>
            <a:ext cx="22927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I’m a first year student</a:t>
            </a:r>
            <a:endParaRPr sz="1800">
              <a:solidFill>
                <a:srgbClr val="757070"/>
              </a:solidFill>
              <a:latin typeface="Calibri"/>
              <a:ea typeface="Calibri"/>
              <a:cs typeface="Calibri"/>
              <a:sym typeface="Calibri"/>
            </a:endParaRPr>
          </a:p>
        </p:txBody>
      </p:sp>
      <p:sp>
        <p:nvSpPr>
          <p:cNvPr id="895" name="Google Shape;895;p45"/>
          <p:cNvSpPr txBox="1"/>
          <p:nvPr/>
        </p:nvSpPr>
        <p:spPr>
          <a:xfrm>
            <a:off x="1113981" y="5328075"/>
            <a:ext cx="47315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I’m a first year student/ I started my PhD in 2024</a:t>
            </a:r>
            <a:endParaRPr sz="1800">
              <a:solidFill>
                <a:srgbClr val="757070"/>
              </a:solidFill>
              <a:latin typeface="Calibri"/>
              <a:ea typeface="Calibri"/>
              <a:cs typeface="Calibri"/>
              <a:sym typeface="Calibri"/>
            </a:endParaRPr>
          </a:p>
        </p:txBody>
      </p:sp>
      <p:pic>
        <p:nvPicPr>
          <p:cNvPr id="896" name="Google Shape;896;p45"/>
          <p:cNvPicPr preferRelativeResize="0"/>
          <p:nvPr/>
        </p:nvPicPr>
        <p:blipFill rotWithShape="1">
          <a:blip r:embed="rId3">
            <a:alphaModFix/>
          </a:blip>
          <a:srcRect/>
          <a:stretch/>
        </p:blipFill>
        <p:spPr>
          <a:xfrm>
            <a:off x="5937138" y="2377947"/>
            <a:ext cx="4914364" cy="3370128"/>
          </a:xfrm>
          <a:prstGeom prst="rect">
            <a:avLst/>
          </a:prstGeom>
          <a:noFill/>
          <a:ln>
            <a:noFill/>
          </a:ln>
        </p:spPr>
      </p:pic>
      <p:sp>
        <p:nvSpPr>
          <p:cNvPr id="897" name="Google Shape;897;p45"/>
          <p:cNvSpPr txBox="1">
            <a:spLocks noGrp="1"/>
          </p:cNvSpPr>
          <p:nvPr>
            <p:ph type="title"/>
          </p:nvPr>
        </p:nvSpPr>
        <p:spPr>
          <a:xfrm>
            <a:off x="1676400" y="37474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Vacations and Sick leaves (data)</a:t>
            </a:r>
            <a:endParaRPr sz="4000">
              <a:latin typeface="Figtree"/>
              <a:ea typeface="Figtree"/>
              <a:cs typeface="Figtree"/>
              <a:sym typeface="Figtre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39</a:t>
            </a:fld>
            <a:endParaRPr/>
          </a:p>
        </p:txBody>
      </p:sp>
      <p:sp>
        <p:nvSpPr>
          <p:cNvPr id="903" name="Google Shape;903;p46"/>
          <p:cNvSpPr txBox="1"/>
          <p:nvPr/>
        </p:nvSpPr>
        <p:spPr>
          <a:xfrm>
            <a:off x="2495145" y="1428853"/>
            <a:ext cx="9696855"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Q30</a:t>
            </a:r>
            <a:r>
              <a:rPr lang="en-GB" sz="1800">
                <a:solidFill>
                  <a:srgbClr val="1751A6"/>
                </a:solidFill>
                <a:latin typeface="Calibri"/>
                <a:ea typeface="Calibri"/>
                <a:cs typeface="Calibri"/>
                <a:sym typeface="Calibri"/>
              </a:rPr>
              <a:t>: To whom do you report when you are going to use your vacation days?</a:t>
            </a:r>
            <a:endParaRPr/>
          </a:p>
        </p:txBody>
      </p:sp>
      <p:pic>
        <p:nvPicPr>
          <p:cNvPr id="904" name="Google Shape;904;p46"/>
          <p:cNvPicPr preferRelativeResize="0"/>
          <p:nvPr/>
        </p:nvPicPr>
        <p:blipFill rotWithShape="1">
          <a:blip r:embed="rId3">
            <a:alphaModFix/>
          </a:blip>
          <a:srcRect/>
          <a:stretch/>
        </p:blipFill>
        <p:spPr>
          <a:xfrm>
            <a:off x="5990819" y="1773391"/>
            <a:ext cx="4743450" cy="4552950"/>
          </a:xfrm>
          <a:prstGeom prst="rect">
            <a:avLst/>
          </a:prstGeom>
          <a:noFill/>
          <a:ln>
            <a:noFill/>
          </a:ln>
        </p:spPr>
      </p:pic>
      <p:sp>
        <p:nvSpPr>
          <p:cNvPr id="905" name="Google Shape;905;p46"/>
          <p:cNvSpPr txBox="1"/>
          <p:nvPr/>
        </p:nvSpPr>
        <p:spPr>
          <a:xfrm>
            <a:off x="4285721" y="1889734"/>
            <a:ext cx="15188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F6F"/>
                </a:solidFill>
                <a:latin typeface="Calibri"/>
                <a:ea typeface="Calibri"/>
                <a:cs typeface="Calibri"/>
                <a:sym typeface="Calibri"/>
              </a:rPr>
              <a:t>My supervisor</a:t>
            </a:r>
            <a:endParaRPr sz="1800">
              <a:solidFill>
                <a:srgbClr val="00BF6F"/>
              </a:solidFill>
              <a:latin typeface="Calibri"/>
              <a:ea typeface="Calibri"/>
              <a:cs typeface="Calibri"/>
              <a:sym typeface="Calibri"/>
            </a:endParaRPr>
          </a:p>
        </p:txBody>
      </p:sp>
      <p:sp>
        <p:nvSpPr>
          <p:cNvPr id="906" name="Google Shape;906;p46"/>
          <p:cNvSpPr txBox="1"/>
          <p:nvPr/>
        </p:nvSpPr>
        <p:spPr>
          <a:xfrm>
            <a:off x="3181636" y="2358181"/>
            <a:ext cx="26229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My point-of-contact at HR</a:t>
            </a:r>
            <a:endParaRPr sz="1800">
              <a:solidFill>
                <a:srgbClr val="507CB6"/>
              </a:solidFill>
              <a:latin typeface="Calibri"/>
              <a:ea typeface="Calibri"/>
              <a:cs typeface="Calibri"/>
              <a:sym typeface="Calibri"/>
            </a:endParaRPr>
          </a:p>
        </p:txBody>
      </p:sp>
      <p:sp>
        <p:nvSpPr>
          <p:cNvPr id="907" name="Google Shape;907;p46"/>
          <p:cNvSpPr txBox="1"/>
          <p:nvPr/>
        </p:nvSpPr>
        <p:spPr>
          <a:xfrm>
            <a:off x="4111506" y="2826628"/>
            <a:ext cx="16930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Head of division</a:t>
            </a:r>
            <a:endParaRPr sz="1800">
              <a:solidFill>
                <a:srgbClr val="F9BE00"/>
              </a:solidFill>
              <a:latin typeface="Calibri"/>
              <a:ea typeface="Calibri"/>
              <a:cs typeface="Calibri"/>
              <a:sym typeface="Calibri"/>
            </a:endParaRPr>
          </a:p>
        </p:txBody>
      </p:sp>
      <p:sp>
        <p:nvSpPr>
          <p:cNvPr id="908" name="Google Shape;908;p46"/>
          <p:cNvSpPr txBox="1"/>
          <p:nvPr/>
        </p:nvSpPr>
        <p:spPr>
          <a:xfrm>
            <a:off x="3706460" y="3295075"/>
            <a:ext cx="20981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6BC8CD"/>
                </a:solidFill>
                <a:latin typeface="Calibri"/>
                <a:ea typeface="Calibri"/>
                <a:cs typeface="Calibri"/>
                <a:sym typeface="Calibri"/>
              </a:rPr>
              <a:t>Head of department</a:t>
            </a:r>
            <a:endParaRPr sz="1800">
              <a:solidFill>
                <a:srgbClr val="6BC8CD"/>
              </a:solidFill>
              <a:latin typeface="Calibri"/>
              <a:ea typeface="Calibri"/>
              <a:cs typeface="Calibri"/>
              <a:sym typeface="Calibri"/>
            </a:endParaRPr>
          </a:p>
        </p:txBody>
      </p:sp>
      <p:sp>
        <p:nvSpPr>
          <p:cNvPr id="909" name="Google Shape;909;p46"/>
          <p:cNvSpPr txBox="1"/>
          <p:nvPr/>
        </p:nvSpPr>
        <p:spPr>
          <a:xfrm>
            <a:off x="4223716" y="3763522"/>
            <a:ext cx="15808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8B4F"/>
                </a:solidFill>
                <a:latin typeface="Calibri"/>
                <a:ea typeface="Calibri"/>
                <a:cs typeface="Calibri"/>
                <a:sym typeface="Calibri"/>
              </a:rPr>
              <a:t>Head of school</a:t>
            </a:r>
            <a:endParaRPr sz="1800">
              <a:solidFill>
                <a:srgbClr val="FF8B4F"/>
              </a:solidFill>
              <a:latin typeface="Calibri"/>
              <a:ea typeface="Calibri"/>
              <a:cs typeface="Calibri"/>
              <a:sym typeface="Calibri"/>
            </a:endParaRPr>
          </a:p>
        </p:txBody>
      </p:sp>
      <p:sp>
        <p:nvSpPr>
          <p:cNvPr id="910" name="Google Shape;910;p46"/>
          <p:cNvSpPr txBox="1"/>
          <p:nvPr/>
        </p:nvSpPr>
        <p:spPr>
          <a:xfrm>
            <a:off x="2972733" y="4231969"/>
            <a:ext cx="28318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D5E90"/>
                </a:solidFill>
                <a:latin typeface="Calibri"/>
                <a:ea typeface="Calibri"/>
                <a:cs typeface="Calibri"/>
                <a:sym typeface="Calibri"/>
              </a:rPr>
              <a:t>At an internal system of KTH</a:t>
            </a:r>
            <a:endParaRPr sz="1800">
              <a:solidFill>
                <a:srgbClr val="7D5E90"/>
              </a:solidFill>
              <a:latin typeface="Calibri"/>
              <a:ea typeface="Calibri"/>
              <a:cs typeface="Calibri"/>
              <a:sym typeface="Calibri"/>
            </a:endParaRPr>
          </a:p>
        </p:txBody>
      </p:sp>
      <p:sp>
        <p:nvSpPr>
          <p:cNvPr id="911" name="Google Shape;911;p46"/>
          <p:cNvSpPr txBox="1"/>
          <p:nvPr/>
        </p:nvSpPr>
        <p:spPr>
          <a:xfrm>
            <a:off x="2203163" y="4700416"/>
            <a:ext cx="36014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25F90"/>
                </a:solidFill>
                <a:latin typeface="Calibri"/>
                <a:ea typeface="Calibri"/>
                <a:cs typeface="Calibri"/>
                <a:sym typeface="Calibri"/>
              </a:rPr>
              <a:t>I don’t report my vacation days at all</a:t>
            </a:r>
            <a:endParaRPr sz="1800">
              <a:solidFill>
                <a:srgbClr val="D25F90"/>
              </a:solidFill>
              <a:latin typeface="Calibri"/>
              <a:ea typeface="Calibri"/>
              <a:cs typeface="Calibri"/>
              <a:sym typeface="Calibri"/>
            </a:endParaRPr>
          </a:p>
        </p:txBody>
      </p:sp>
      <p:sp>
        <p:nvSpPr>
          <p:cNvPr id="912" name="Google Shape;912;p46"/>
          <p:cNvSpPr txBox="1"/>
          <p:nvPr/>
        </p:nvSpPr>
        <p:spPr>
          <a:xfrm>
            <a:off x="4444226" y="5168863"/>
            <a:ext cx="13603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C7B879"/>
                </a:solidFill>
                <a:latin typeface="Calibri"/>
                <a:ea typeface="Calibri"/>
                <a:cs typeface="Calibri"/>
                <a:sym typeface="Calibri"/>
              </a:rPr>
              <a:t>I don’t know</a:t>
            </a:r>
            <a:endParaRPr sz="1800">
              <a:solidFill>
                <a:srgbClr val="C7B879"/>
              </a:solidFill>
              <a:latin typeface="Calibri"/>
              <a:ea typeface="Calibri"/>
              <a:cs typeface="Calibri"/>
              <a:sym typeface="Calibri"/>
            </a:endParaRPr>
          </a:p>
        </p:txBody>
      </p:sp>
      <p:sp>
        <p:nvSpPr>
          <p:cNvPr id="913" name="Google Shape;913;p46"/>
          <p:cNvSpPr txBox="1"/>
          <p:nvPr/>
        </p:nvSpPr>
        <p:spPr>
          <a:xfrm>
            <a:off x="440950" y="5637307"/>
            <a:ext cx="536364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DB4D5C"/>
                </a:solidFill>
                <a:latin typeface="Calibri"/>
                <a:ea typeface="Calibri"/>
                <a:cs typeface="Calibri"/>
                <a:sym typeface="Calibri"/>
              </a:rPr>
              <a:t>I am a first year student/ </a:t>
            </a:r>
            <a:endParaRPr/>
          </a:p>
          <a:p>
            <a:pPr marL="0" marR="0" lvl="0" indent="0" algn="r" rtl="0">
              <a:spcBef>
                <a:spcPts val="0"/>
              </a:spcBef>
              <a:spcAft>
                <a:spcPts val="0"/>
              </a:spcAft>
              <a:buNone/>
            </a:pPr>
            <a:r>
              <a:rPr lang="en-GB" sz="1800">
                <a:solidFill>
                  <a:srgbClr val="DB4D5C"/>
                </a:solidFill>
                <a:latin typeface="Calibri"/>
                <a:ea typeface="Calibri"/>
                <a:cs typeface="Calibri"/>
                <a:sym typeface="Calibri"/>
              </a:rPr>
              <a:t>I didn’t have the need to report my vacation days so far</a:t>
            </a:r>
            <a:endParaRPr sz="1800">
              <a:solidFill>
                <a:srgbClr val="DB4D5C"/>
              </a:solidFill>
              <a:latin typeface="Calibri"/>
              <a:ea typeface="Calibri"/>
              <a:cs typeface="Calibri"/>
              <a:sym typeface="Calibri"/>
            </a:endParaRPr>
          </a:p>
        </p:txBody>
      </p:sp>
      <p:sp>
        <p:nvSpPr>
          <p:cNvPr id="914" name="Google Shape;914;p46"/>
          <p:cNvSpPr txBox="1"/>
          <p:nvPr/>
        </p:nvSpPr>
        <p:spPr>
          <a:xfrm>
            <a:off x="1668643" y="229721"/>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Vacations and Sick leaves (data)</a:t>
            </a:r>
            <a:endParaRPr sz="4000">
              <a:solidFill>
                <a:schemeClr val="dk1"/>
              </a:solidFill>
              <a:latin typeface="Figtree"/>
              <a:ea typeface="Figtree"/>
              <a:cs typeface="Figtree"/>
              <a:sym typeface="Figtre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147" name="Google Shape;147;p6"/>
          <p:cNvSpPr txBox="1"/>
          <p:nvPr/>
        </p:nvSpPr>
        <p:spPr>
          <a:xfrm>
            <a:off x="6219827" y="2762730"/>
            <a:ext cx="11031246" cy="30311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chemeClr val="dk1"/>
                </a:solidFill>
                <a:latin typeface="Calibri"/>
                <a:ea typeface="Calibri"/>
                <a:cs typeface="Calibri"/>
                <a:sym typeface="Calibri"/>
              </a:rPr>
              <a:t> </a:t>
            </a:r>
            <a:r>
              <a:rPr lang="en-GB" sz="2000">
                <a:solidFill>
                  <a:srgbClr val="1751A6"/>
                </a:solidFill>
                <a:latin typeface="Calibri"/>
                <a:ea typeface="Calibri"/>
                <a:cs typeface="Calibri"/>
                <a:sym typeface="Calibri"/>
              </a:rPr>
              <a:t>1</a:t>
            </a:r>
            <a:r>
              <a:rPr lang="en-GB" sz="2000" baseline="30000">
                <a:solidFill>
                  <a:srgbClr val="1751A6"/>
                </a:solidFill>
                <a:latin typeface="Calibri"/>
                <a:ea typeface="Calibri"/>
                <a:cs typeface="Calibri"/>
                <a:sym typeface="Calibri"/>
              </a:rPr>
              <a:t>st</a:t>
            </a:r>
            <a:r>
              <a:rPr lang="en-GB" sz="2000">
                <a:solidFill>
                  <a:srgbClr val="1751A6"/>
                </a:solidFill>
                <a:latin typeface="Calibri"/>
                <a:ea typeface="Calibri"/>
                <a:cs typeface="Calibri"/>
                <a:sym typeface="Calibri"/>
              </a:rPr>
              <a:t> year (started less than 12 months ago)</a:t>
            </a:r>
            <a:endParaRPr/>
          </a:p>
          <a:p>
            <a:pPr marL="0" marR="0" lvl="0" indent="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0" marR="0" lvl="0" indent="0" algn="l" rtl="0">
              <a:lnSpc>
                <a:spcPct val="90000"/>
              </a:lnSpc>
              <a:spcBef>
                <a:spcPts val="0"/>
              </a:spcBef>
              <a:spcAft>
                <a:spcPts val="0"/>
              </a:spcAft>
              <a:buClr>
                <a:srgbClr val="BFD3F9"/>
              </a:buClr>
              <a:buSzPts val="2000"/>
              <a:buFont typeface="Arial"/>
              <a:buNone/>
            </a:pPr>
            <a:r>
              <a:rPr lang="en-GB" sz="2000">
                <a:solidFill>
                  <a:srgbClr val="1751A6"/>
                </a:solidFill>
                <a:latin typeface="Calibri"/>
                <a:ea typeface="Calibri"/>
                <a:cs typeface="Calibri"/>
                <a:sym typeface="Calibri"/>
              </a:rPr>
              <a:t> 2</a:t>
            </a:r>
            <a:r>
              <a:rPr lang="en-GB" sz="2000" baseline="30000">
                <a:solidFill>
                  <a:srgbClr val="1751A6"/>
                </a:solidFill>
                <a:latin typeface="Calibri"/>
                <a:ea typeface="Calibri"/>
                <a:cs typeface="Calibri"/>
                <a:sym typeface="Calibri"/>
              </a:rPr>
              <a:t>nd</a:t>
            </a:r>
            <a:r>
              <a:rPr lang="en-GB" sz="2000">
                <a:solidFill>
                  <a:srgbClr val="1751A6"/>
                </a:solidFill>
                <a:latin typeface="Calibri"/>
                <a:ea typeface="Calibri"/>
                <a:cs typeface="Calibri"/>
                <a:sym typeface="Calibri"/>
              </a:rPr>
              <a:t> year (started between 12 and 24 months ago)</a:t>
            </a:r>
            <a:endParaRPr/>
          </a:p>
          <a:p>
            <a:pPr marL="0" marR="0" lvl="0" indent="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0" marR="0" lvl="0" indent="0" algn="l" rtl="0">
              <a:lnSpc>
                <a:spcPct val="90000"/>
              </a:lnSpc>
              <a:spcBef>
                <a:spcPts val="0"/>
              </a:spcBef>
              <a:spcAft>
                <a:spcPts val="0"/>
              </a:spcAft>
              <a:buClr>
                <a:srgbClr val="BFD3F9"/>
              </a:buClr>
              <a:buSzPts val="2000"/>
              <a:buFont typeface="Arial"/>
              <a:buNone/>
            </a:pPr>
            <a:r>
              <a:rPr lang="en-GB" sz="2000">
                <a:solidFill>
                  <a:srgbClr val="1751A6"/>
                </a:solidFill>
                <a:latin typeface="Calibri"/>
                <a:ea typeface="Calibri"/>
                <a:cs typeface="Calibri"/>
                <a:sym typeface="Calibri"/>
              </a:rPr>
              <a:t> 3</a:t>
            </a:r>
            <a:r>
              <a:rPr lang="en-GB" sz="2000" baseline="30000">
                <a:solidFill>
                  <a:srgbClr val="1751A6"/>
                </a:solidFill>
                <a:latin typeface="Calibri"/>
                <a:ea typeface="Calibri"/>
                <a:cs typeface="Calibri"/>
                <a:sym typeface="Calibri"/>
              </a:rPr>
              <a:t>rd</a:t>
            </a:r>
            <a:r>
              <a:rPr lang="en-GB" sz="2000">
                <a:solidFill>
                  <a:srgbClr val="1751A6"/>
                </a:solidFill>
                <a:latin typeface="Calibri"/>
                <a:ea typeface="Calibri"/>
                <a:cs typeface="Calibri"/>
                <a:sym typeface="Calibri"/>
              </a:rPr>
              <a:t> year (started between 24 and 36 months ago)</a:t>
            </a:r>
            <a:endParaRPr/>
          </a:p>
          <a:p>
            <a:pPr marL="0" marR="0" lvl="0" indent="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0" marR="0" lvl="0" indent="0" algn="l" rtl="0">
              <a:lnSpc>
                <a:spcPct val="90000"/>
              </a:lnSpc>
              <a:spcBef>
                <a:spcPts val="0"/>
              </a:spcBef>
              <a:spcAft>
                <a:spcPts val="0"/>
              </a:spcAft>
              <a:buClr>
                <a:srgbClr val="BFD3F9"/>
              </a:buClr>
              <a:buSzPts val="2000"/>
              <a:buFont typeface="Arial"/>
              <a:buNone/>
            </a:pPr>
            <a:r>
              <a:rPr lang="en-GB" sz="2000">
                <a:solidFill>
                  <a:srgbClr val="1751A6"/>
                </a:solidFill>
                <a:latin typeface="Calibri"/>
                <a:ea typeface="Calibri"/>
                <a:cs typeface="Calibri"/>
                <a:sym typeface="Calibri"/>
              </a:rPr>
              <a:t> 4</a:t>
            </a:r>
            <a:r>
              <a:rPr lang="en-GB" sz="2000" baseline="30000">
                <a:solidFill>
                  <a:srgbClr val="1751A6"/>
                </a:solidFill>
                <a:latin typeface="Calibri"/>
                <a:ea typeface="Calibri"/>
                <a:cs typeface="Calibri"/>
                <a:sym typeface="Calibri"/>
              </a:rPr>
              <a:t>th</a:t>
            </a:r>
            <a:r>
              <a:rPr lang="en-GB" sz="2000">
                <a:solidFill>
                  <a:srgbClr val="1751A6"/>
                </a:solidFill>
                <a:latin typeface="Calibri"/>
                <a:ea typeface="Calibri"/>
                <a:cs typeface="Calibri"/>
                <a:sym typeface="Calibri"/>
              </a:rPr>
              <a:t> year (started between 36 and 48 months ago)</a:t>
            </a:r>
            <a:endParaRPr/>
          </a:p>
          <a:p>
            <a:pPr marL="0" marR="0" lvl="0" indent="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0" marR="0" lvl="0" indent="0" algn="l" rtl="0">
              <a:lnSpc>
                <a:spcPct val="90000"/>
              </a:lnSpc>
              <a:spcBef>
                <a:spcPts val="0"/>
              </a:spcBef>
              <a:spcAft>
                <a:spcPts val="0"/>
              </a:spcAft>
              <a:buClr>
                <a:srgbClr val="BFD3F9"/>
              </a:buClr>
              <a:buSzPts val="2000"/>
              <a:buFont typeface="Arial"/>
              <a:buNone/>
            </a:pPr>
            <a:r>
              <a:rPr lang="en-GB" sz="2000">
                <a:solidFill>
                  <a:srgbClr val="1751A6"/>
                </a:solidFill>
                <a:latin typeface="Calibri"/>
                <a:ea typeface="Calibri"/>
                <a:cs typeface="Calibri"/>
                <a:sym typeface="Calibri"/>
              </a:rPr>
              <a:t> 5</a:t>
            </a:r>
            <a:r>
              <a:rPr lang="en-GB" sz="2000" baseline="30000">
                <a:solidFill>
                  <a:srgbClr val="1751A6"/>
                </a:solidFill>
                <a:latin typeface="Calibri"/>
                <a:ea typeface="Calibri"/>
                <a:cs typeface="Calibri"/>
                <a:sym typeface="Calibri"/>
              </a:rPr>
              <a:t>th</a:t>
            </a:r>
            <a:r>
              <a:rPr lang="en-GB" sz="2000">
                <a:solidFill>
                  <a:srgbClr val="1751A6"/>
                </a:solidFill>
                <a:latin typeface="Calibri"/>
                <a:ea typeface="Calibri"/>
                <a:cs typeface="Calibri"/>
                <a:sym typeface="Calibri"/>
              </a:rPr>
              <a:t> year or more (started more than 48 months ago)</a:t>
            </a:r>
            <a:endParaRPr/>
          </a:p>
          <a:p>
            <a:pPr marL="228600" marR="0" lvl="0" indent="-101600" algn="l" rtl="0">
              <a:lnSpc>
                <a:spcPct val="90000"/>
              </a:lnSpc>
              <a:spcBef>
                <a:spcPts val="0"/>
              </a:spcBef>
              <a:spcAft>
                <a:spcPts val="0"/>
              </a:spcAft>
              <a:buClr>
                <a:srgbClr val="BFD3F9"/>
              </a:buClr>
              <a:buSzPts val="2000"/>
              <a:buFont typeface="Noto Sans Symbols"/>
              <a:buNone/>
            </a:pPr>
            <a:endParaRPr sz="2000">
              <a:solidFill>
                <a:srgbClr val="1751A6"/>
              </a:solidFill>
              <a:latin typeface="Calibri"/>
              <a:ea typeface="Calibri"/>
              <a:cs typeface="Calibri"/>
              <a:sym typeface="Calibri"/>
            </a:endParaRPr>
          </a:p>
          <a:p>
            <a:pPr marL="228600" marR="0" lvl="0" indent="-101600" algn="l" rtl="0">
              <a:lnSpc>
                <a:spcPct val="90000"/>
              </a:lnSpc>
              <a:spcBef>
                <a:spcPts val="0"/>
              </a:spcBef>
              <a:spcAft>
                <a:spcPts val="0"/>
              </a:spcAft>
              <a:buClr>
                <a:srgbClr val="BFD3F9"/>
              </a:buClr>
              <a:buSzPts val="2000"/>
              <a:buFont typeface="Noto Sans Symbols"/>
              <a:buNone/>
            </a:pPr>
            <a:endParaRPr sz="2000">
              <a:solidFill>
                <a:srgbClr val="1751A6"/>
              </a:solidFill>
              <a:latin typeface="Calibri"/>
              <a:ea typeface="Calibri"/>
              <a:cs typeface="Calibri"/>
              <a:sym typeface="Calibri"/>
            </a:endParaRPr>
          </a:p>
        </p:txBody>
      </p:sp>
      <p:sp>
        <p:nvSpPr>
          <p:cNvPr id="148" name="Google Shape;148;p6"/>
          <p:cNvSpPr txBox="1"/>
          <p:nvPr/>
        </p:nvSpPr>
        <p:spPr>
          <a:xfrm>
            <a:off x="838200" y="1804222"/>
            <a:ext cx="11031246"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In which year:</a:t>
            </a:r>
            <a:endParaRPr/>
          </a:p>
        </p:txBody>
      </p:sp>
      <p:pic>
        <p:nvPicPr>
          <p:cNvPr id="149" name="Google Shape;149;p6"/>
          <p:cNvPicPr preferRelativeResize="0"/>
          <p:nvPr/>
        </p:nvPicPr>
        <p:blipFill rotWithShape="1">
          <a:blip r:embed="rId3">
            <a:alphaModFix/>
          </a:blip>
          <a:srcRect/>
          <a:stretch/>
        </p:blipFill>
        <p:spPr>
          <a:xfrm>
            <a:off x="690418" y="2968633"/>
            <a:ext cx="5133975" cy="2619375"/>
          </a:xfrm>
          <a:prstGeom prst="rect">
            <a:avLst/>
          </a:prstGeom>
          <a:noFill/>
          <a:ln>
            <a:noFill/>
          </a:ln>
        </p:spPr>
      </p:pic>
      <p:sp>
        <p:nvSpPr>
          <p:cNvPr id="150" name="Google Shape;150;p6"/>
          <p:cNvSpPr txBox="1"/>
          <p:nvPr/>
        </p:nvSpPr>
        <p:spPr>
          <a:xfrm>
            <a:off x="1571721" y="171241"/>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Our Student Sample (data)</a:t>
            </a:r>
            <a:endParaRPr sz="4000">
              <a:solidFill>
                <a:schemeClr val="dk1"/>
              </a:solidFill>
              <a:latin typeface="Figtree"/>
              <a:ea typeface="Figtree"/>
              <a:cs typeface="Figtree"/>
              <a:sym typeface="Figtre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40</a:t>
            </a:fld>
            <a:endParaRPr/>
          </a:p>
        </p:txBody>
      </p:sp>
      <p:sp>
        <p:nvSpPr>
          <p:cNvPr id="920" name="Google Shape;920;p47"/>
          <p:cNvSpPr txBox="1"/>
          <p:nvPr/>
        </p:nvSpPr>
        <p:spPr>
          <a:xfrm>
            <a:off x="5991487" y="1493125"/>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921" name="Google Shape;921;p47"/>
          <p:cNvSpPr txBox="1"/>
          <p:nvPr/>
        </p:nvSpPr>
        <p:spPr>
          <a:xfrm>
            <a:off x="6746994" y="1492182"/>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922" name="Google Shape;922;p47"/>
          <p:cNvSpPr txBox="1"/>
          <p:nvPr/>
        </p:nvSpPr>
        <p:spPr>
          <a:xfrm>
            <a:off x="8004011" y="1493125"/>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923" name="Google Shape;923;p47"/>
          <p:cNvSpPr txBox="1"/>
          <p:nvPr/>
        </p:nvSpPr>
        <p:spPr>
          <a:xfrm>
            <a:off x="9120637" y="1492182"/>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924" name="Google Shape;924;p47"/>
          <p:cNvSpPr txBox="1"/>
          <p:nvPr/>
        </p:nvSpPr>
        <p:spPr>
          <a:xfrm>
            <a:off x="9900602" y="1487574"/>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925" name="Google Shape;925;p47"/>
          <p:cNvSpPr txBox="1"/>
          <p:nvPr/>
        </p:nvSpPr>
        <p:spPr>
          <a:xfrm>
            <a:off x="1623709" y="1312799"/>
            <a:ext cx="3836657"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Correlation by school:</a:t>
            </a:r>
            <a:endParaRPr/>
          </a:p>
        </p:txBody>
      </p:sp>
      <p:sp>
        <p:nvSpPr>
          <p:cNvPr id="926" name="Google Shape;926;p47"/>
          <p:cNvSpPr txBox="1"/>
          <p:nvPr/>
        </p:nvSpPr>
        <p:spPr>
          <a:xfrm>
            <a:off x="5880128" y="6047709"/>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927" name="Google Shape;927;p47"/>
          <p:cNvSpPr txBox="1"/>
          <p:nvPr/>
        </p:nvSpPr>
        <p:spPr>
          <a:xfrm>
            <a:off x="6300417" y="60477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928" name="Google Shape;928;p47"/>
          <p:cNvSpPr txBox="1"/>
          <p:nvPr/>
        </p:nvSpPr>
        <p:spPr>
          <a:xfrm>
            <a:off x="6775471" y="60477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929" name="Google Shape;929;p47"/>
          <p:cNvSpPr txBox="1"/>
          <p:nvPr/>
        </p:nvSpPr>
        <p:spPr>
          <a:xfrm>
            <a:off x="7238173" y="60477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930" name="Google Shape;930;p47"/>
          <p:cNvSpPr txBox="1"/>
          <p:nvPr/>
        </p:nvSpPr>
        <p:spPr>
          <a:xfrm>
            <a:off x="7700875" y="60477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931" name="Google Shape;931;p47"/>
          <p:cNvSpPr txBox="1"/>
          <p:nvPr/>
        </p:nvSpPr>
        <p:spPr>
          <a:xfrm>
            <a:off x="8195090" y="60477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932" name="Google Shape;932;p47"/>
          <p:cNvSpPr txBox="1"/>
          <p:nvPr/>
        </p:nvSpPr>
        <p:spPr>
          <a:xfrm>
            <a:off x="8636304" y="60477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933" name="Google Shape;933;p47"/>
          <p:cNvSpPr txBox="1"/>
          <p:nvPr/>
        </p:nvSpPr>
        <p:spPr>
          <a:xfrm>
            <a:off x="9099251" y="60477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934" name="Google Shape;934;p47"/>
          <p:cNvSpPr txBox="1"/>
          <p:nvPr/>
        </p:nvSpPr>
        <p:spPr>
          <a:xfrm>
            <a:off x="9580182" y="60477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935" name="Google Shape;935;p47"/>
          <p:cNvSpPr txBox="1"/>
          <p:nvPr/>
        </p:nvSpPr>
        <p:spPr>
          <a:xfrm>
            <a:off x="10044622" y="60477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936" name="Google Shape;936;p47"/>
          <p:cNvSpPr txBox="1"/>
          <p:nvPr/>
        </p:nvSpPr>
        <p:spPr>
          <a:xfrm>
            <a:off x="10507324" y="6047709"/>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pic>
        <p:nvPicPr>
          <p:cNvPr id="937" name="Google Shape;937;p47"/>
          <p:cNvPicPr preferRelativeResize="0"/>
          <p:nvPr/>
        </p:nvPicPr>
        <p:blipFill rotWithShape="1">
          <a:blip r:embed="rId3">
            <a:alphaModFix/>
          </a:blip>
          <a:srcRect/>
          <a:stretch/>
        </p:blipFill>
        <p:spPr>
          <a:xfrm>
            <a:off x="5941585" y="1868008"/>
            <a:ext cx="4771878" cy="4221642"/>
          </a:xfrm>
          <a:prstGeom prst="rect">
            <a:avLst/>
          </a:prstGeom>
          <a:noFill/>
          <a:ln>
            <a:noFill/>
          </a:ln>
        </p:spPr>
      </p:pic>
      <p:sp>
        <p:nvSpPr>
          <p:cNvPr id="938" name="Google Shape;938;p47"/>
          <p:cNvSpPr txBox="1"/>
          <p:nvPr/>
        </p:nvSpPr>
        <p:spPr>
          <a:xfrm>
            <a:off x="4276142" y="1930804"/>
            <a:ext cx="15188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My supervisor</a:t>
            </a:r>
            <a:endParaRPr sz="1800">
              <a:solidFill>
                <a:srgbClr val="757070"/>
              </a:solidFill>
              <a:latin typeface="Calibri"/>
              <a:ea typeface="Calibri"/>
              <a:cs typeface="Calibri"/>
              <a:sym typeface="Calibri"/>
            </a:endParaRPr>
          </a:p>
        </p:txBody>
      </p:sp>
      <p:sp>
        <p:nvSpPr>
          <p:cNvPr id="939" name="Google Shape;939;p47"/>
          <p:cNvSpPr txBox="1"/>
          <p:nvPr/>
        </p:nvSpPr>
        <p:spPr>
          <a:xfrm>
            <a:off x="3172057" y="2399251"/>
            <a:ext cx="26229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My point-of-contact at HR</a:t>
            </a:r>
            <a:endParaRPr sz="1800">
              <a:solidFill>
                <a:srgbClr val="757070"/>
              </a:solidFill>
              <a:latin typeface="Calibri"/>
              <a:ea typeface="Calibri"/>
              <a:cs typeface="Calibri"/>
              <a:sym typeface="Calibri"/>
            </a:endParaRPr>
          </a:p>
        </p:txBody>
      </p:sp>
      <p:sp>
        <p:nvSpPr>
          <p:cNvPr id="940" name="Google Shape;940;p47"/>
          <p:cNvSpPr txBox="1"/>
          <p:nvPr/>
        </p:nvSpPr>
        <p:spPr>
          <a:xfrm>
            <a:off x="4101927" y="2867698"/>
            <a:ext cx="16930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Head of division</a:t>
            </a:r>
            <a:endParaRPr sz="1800">
              <a:solidFill>
                <a:srgbClr val="757070"/>
              </a:solidFill>
              <a:latin typeface="Calibri"/>
              <a:ea typeface="Calibri"/>
              <a:cs typeface="Calibri"/>
              <a:sym typeface="Calibri"/>
            </a:endParaRPr>
          </a:p>
        </p:txBody>
      </p:sp>
      <p:sp>
        <p:nvSpPr>
          <p:cNvPr id="941" name="Google Shape;941;p47"/>
          <p:cNvSpPr txBox="1"/>
          <p:nvPr/>
        </p:nvSpPr>
        <p:spPr>
          <a:xfrm>
            <a:off x="3696881" y="3336145"/>
            <a:ext cx="20981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Head of department</a:t>
            </a:r>
            <a:endParaRPr sz="1800">
              <a:solidFill>
                <a:srgbClr val="757070"/>
              </a:solidFill>
              <a:latin typeface="Calibri"/>
              <a:ea typeface="Calibri"/>
              <a:cs typeface="Calibri"/>
              <a:sym typeface="Calibri"/>
            </a:endParaRPr>
          </a:p>
        </p:txBody>
      </p:sp>
      <p:sp>
        <p:nvSpPr>
          <p:cNvPr id="942" name="Google Shape;942;p47"/>
          <p:cNvSpPr txBox="1"/>
          <p:nvPr/>
        </p:nvSpPr>
        <p:spPr>
          <a:xfrm>
            <a:off x="4214137" y="3804592"/>
            <a:ext cx="15808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Head of school</a:t>
            </a:r>
            <a:endParaRPr sz="1800">
              <a:solidFill>
                <a:srgbClr val="757070"/>
              </a:solidFill>
              <a:latin typeface="Calibri"/>
              <a:ea typeface="Calibri"/>
              <a:cs typeface="Calibri"/>
              <a:sym typeface="Calibri"/>
            </a:endParaRPr>
          </a:p>
        </p:txBody>
      </p:sp>
      <p:sp>
        <p:nvSpPr>
          <p:cNvPr id="943" name="Google Shape;943;p47"/>
          <p:cNvSpPr txBox="1"/>
          <p:nvPr/>
        </p:nvSpPr>
        <p:spPr>
          <a:xfrm>
            <a:off x="2963154" y="4273039"/>
            <a:ext cx="28318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At an internal system of KTH</a:t>
            </a:r>
            <a:endParaRPr sz="1800">
              <a:solidFill>
                <a:srgbClr val="757070"/>
              </a:solidFill>
              <a:latin typeface="Calibri"/>
              <a:ea typeface="Calibri"/>
              <a:cs typeface="Calibri"/>
              <a:sym typeface="Calibri"/>
            </a:endParaRPr>
          </a:p>
        </p:txBody>
      </p:sp>
      <p:sp>
        <p:nvSpPr>
          <p:cNvPr id="944" name="Google Shape;944;p47"/>
          <p:cNvSpPr txBox="1"/>
          <p:nvPr/>
        </p:nvSpPr>
        <p:spPr>
          <a:xfrm>
            <a:off x="2193584" y="4741486"/>
            <a:ext cx="36014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 don’t report my vacation days at all</a:t>
            </a:r>
            <a:endParaRPr sz="1800">
              <a:solidFill>
                <a:srgbClr val="757070"/>
              </a:solidFill>
              <a:latin typeface="Calibri"/>
              <a:ea typeface="Calibri"/>
              <a:cs typeface="Calibri"/>
              <a:sym typeface="Calibri"/>
            </a:endParaRPr>
          </a:p>
        </p:txBody>
      </p:sp>
      <p:sp>
        <p:nvSpPr>
          <p:cNvPr id="945" name="Google Shape;945;p47"/>
          <p:cNvSpPr txBox="1"/>
          <p:nvPr/>
        </p:nvSpPr>
        <p:spPr>
          <a:xfrm>
            <a:off x="4434647" y="5209933"/>
            <a:ext cx="13603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 don’t know</a:t>
            </a:r>
            <a:endParaRPr sz="1800">
              <a:solidFill>
                <a:srgbClr val="757070"/>
              </a:solidFill>
              <a:latin typeface="Calibri"/>
              <a:ea typeface="Calibri"/>
              <a:cs typeface="Calibri"/>
              <a:sym typeface="Calibri"/>
            </a:endParaRPr>
          </a:p>
        </p:txBody>
      </p:sp>
      <p:sp>
        <p:nvSpPr>
          <p:cNvPr id="946" name="Google Shape;946;p47"/>
          <p:cNvSpPr txBox="1"/>
          <p:nvPr/>
        </p:nvSpPr>
        <p:spPr>
          <a:xfrm>
            <a:off x="431371" y="5678377"/>
            <a:ext cx="536364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757070"/>
                </a:solidFill>
                <a:latin typeface="Calibri"/>
                <a:ea typeface="Calibri"/>
                <a:cs typeface="Calibri"/>
                <a:sym typeface="Calibri"/>
              </a:rPr>
              <a:t>I am a first year student/ </a:t>
            </a:r>
            <a:endParaRPr/>
          </a:p>
          <a:p>
            <a:pPr marL="0" marR="0" lvl="0" indent="0" algn="r" rtl="0">
              <a:spcBef>
                <a:spcPts val="0"/>
              </a:spcBef>
              <a:spcAft>
                <a:spcPts val="0"/>
              </a:spcAft>
              <a:buNone/>
            </a:pPr>
            <a:r>
              <a:rPr lang="en-GB" sz="1800">
                <a:solidFill>
                  <a:srgbClr val="757070"/>
                </a:solidFill>
                <a:latin typeface="Calibri"/>
                <a:ea typeface="Calibri"/>
                <a:cs typeface="Calibri"/>
                <a:sym typeface="Calibri"/>
              </a:rPr>
              <a:t>I didn’t have the need to report my vacation days so far</a:t>
            </a:r>
            <a:endParaRPr sz="1800">
              <a:solidFill>
                <a:srgbClr val="757070"/>
              </a:solidFill>
              <a:latin typeface="Calibri"/>
              <a:ea typeface="Calibri"/>
              <a:cs typeface="Calibri"/>
              <a:sym typeface="Calibri"/>
            </a:endParaRPr>
          </a:p>
        </p:txBody>
      </p:sp>
      <p:sp>
        <p:nvSpPr>
          <p:cNvPr id="947" name="Google Shape;947;p47"/>
          <p:cNvSpPr txBox="1">
            <a:spLocks noGrp="1"/>
          </p:cNvSpPr>
          <p:nvPr>
            <p:ph type="title"/>
          </p:nvPr>
        </p:nvSpPr>
        <p:spPr>
          <a:xfrm>
            <a:off x="1668643" y="2297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Vacations and Sick leaves (data)</a:t>
            </a:r>
            <a:endParaRPr sz="4000">
              <a:latin typeface="Figtree"/>
              <a:ea typeface="Figtree"/>
              <a:cs typeface="Figtree"/>
              <a:sym typeface="Figtre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pic>
        <p:nvPicPr>
          <p:cNvPr id="952" name="Google Shape;952;p48"/>
          <p:cNvPicPr preferRelativeResize="0"/>
          <p:nvPr/>
        </p:nvPicPr>
        <p:blipFill rotWithShape="1">
          <a:blip r:embed="rId3">
            <a:alphaModFix/>
          </a:blip>
          <a:srcRect/>
          <a:stretch/>
        </p:blipFill>
        <p:spPr>
          <a:xfrm>
            <a:off x="490238" y="2470697"/>
            <a:ext cx="4686300" cy="3667125"/>
          </a:xfrm>
          <a:prstGeom prst="rect">
            <a:avLst/>
          </a:prstGeom>
          <a:noFill/>
          <a:ln>
            <a:noFill/>
          </a:ln>
        </p:spPr>
      </p:pic>
      <p:sp>
        <p:nvSpPr>
          <p:cNvPr id="953" name="Google Shape;95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41</a:t>
            </a:fld>
            <a:endParaRPr/>
          </a:p>
        </p:txBody>
      </p:sp>
      <p:sp>
        <p:nvSpPr>
          <p:cNvPr id="954" name="Google Shape;954;p48"/>
          <p:cNvSpPr txBox="1"/>
          <p:nvPr/>
        </p:nvSpPr>
        <p:spPr>
          <a:xfrm>
            <a:off x="323637" y="1773391"/>
            <a:ext cx="4143197"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Q31</a:t>
            </a:r>
            <a:r>
              <a:rPr lang="en-GB" sz="1800">
                <a:solidFill>
                  <a:srgbClr val="1751A6"/>
                </a:solidFill>
                <a:latin typeface="Calibri"/>
                <a:ea typeface="Calibri"/>
                <a:cs typeface="Calibri"/>
                <a:sym typeface="Calibri"/>
              </a:rPr>
              <a:t>: In 2023, how many days were you sick? (excluding parental leave)</a:t>
            </a:r>
            <a:endParaRPr/>
          </a:p>
        </p:txBody>
      </p:sp>
      <p:sp>
        <p:nvSpPr>
          <p:cNvPr id="955" name="Google Shape;955;p48"/>
          <p:cNvSpPr txBox="1"/>
          <p:nvPr/>
        </p:nvSpPr>
        <p:spPr>
          <a:xfrm>
            <a:off x="2196675" y="2629534"/>
            <a:ext cx="63671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00BF6F"/>
                </a:solidFill>
                <a:latin typeface="Calibri"/>
                <a:ea typeface="Calibri"/>
                <a:cs typeface="Calibri"/>
                <a:sym typeface="Calibri"/>
              </a:rPr>
              <a:t>None</a:t>
            </a:r>
            <a:endParaRPr sz="1600">
              <a:solidFill>
                <a:srgbClr val="00BF6F"/>
              </a:solidFill>
              <a:latin typeface="Calibri"/>
              <a:ea typeface="Calibri"/>
              <a:cs typeface="Calibri"/>
              <a:sym typeface="Calibri"/>
            </a:endParaRPr>
          </a:p>
        </p:txBody>
      </p:sp>
      <p:sp>
        <p:nvSpPr>
          <p:cNvPr id="956" name="Google Shape;956;p48"/>
          <p:cNvSpPr txBox="1"/>
          <p:nvPr/>
        </p:nvSpPr>
        <p:spPr>
          <a:xfrm>
            <a:off x="1464618" y="3142718"/>
            <a:ext cx="62972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507CB6"/>
                </a:solidFill>
                <a:latin typeface="Calibri"/>
                <a:ea typeface="Calibri"/>
                <a:cs typeface="Calibri"/>
                <a:sym typeface="Calibri"/>
              </a:rPr>
              <a:t>1 day</a:t>
            </a:r>
            <a:endParaRPr sz="1600">
              <a:solidFill>
                <a:srgbClr val="507CB6"/>
              </a:solidFill>
              <a:latin typeface="Calibri"/>
              <a:ea typeface="Calibri"/>
              <a:cs typeface="Calibri"/>
              <a:sym typeface="Calibri"/>
            </a:endParaRPr>
          </a:p>
        </p:txBody>
      </p:sp>
      <p:sp>
        <p:nvSpPr>
          <p:cNvPr id="957" name="Google Shape;957;p48"/>
          <p:cNvSpPr txBox="1"/>
          <p:nvPr/>
        </p:nvSpPr>
        <p:spPr>
          <a:xfrm>
            <a:off x="2564823" y="3727276"/>
            <a:ext cx="108106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F9BE00"/>
                </a:solidFill>
                <a:latin typeface="Calibri"/>
                <a:ea typeface="Calibri"/>
                <a:cs typeface="Calibri"/>
                <a:sym typeface="Calibri"/>
              </a:rPr>
              <a:t>2 to 7 days</a:t>
            </a:r>
            <a:endParaRPr sz="1600">
              <a:solidFill>
                <a:srgbClr val="F9BE00"/>
              </a:solidFill>
              <a:latin typeface="Calibri"/>
              <a:ea typeface="Calibri"/>
              <a:cs typeface="Calibri"/>
              <a:sym typeface="Calibri"/>
            </a:endParaRPr>
          </a:p>
        </p:txBody>
      </p:sp>
      <p:sp>
        <p:nvSpPr>
          <p:cNvPr id="958" name="Google Shape;958;p48"/>
          <p:cNvSpPr txBox="1"/>
          <p:nvPr/>
        </p:nvSpPr>
        <p:spPr>
          <a:xfrm>
            <a:off x="2080241" y="4153293"/>
            <a:ext cx="133635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6BC8CD"/>
                </a:solidFill>
                <a:latin typeface="Calibri"/>
                <a:ea typeface="Calibri"/>
                <a:cs typeface="Calibri"/>
                <a:sym typeface="Calibri"/>
              </a:rPr>
              <a:t>More than 1 week</a:t>
            </a:r>
            <a:endParaRPr sz="1600">
              <a:solidFill>
                <a:srgbClr val="6BC8CD"/>
              </a:solidFill>
              <a:latin typeface="Calibri"/>
              <a:ea typeface="Calibri"/>
              <a:cs typeface="Calibri"/>
              <a:sym typeface="Calibri"/>
            </a:endParaRPr>
          </a:p>
        </p:txBody>
      </p:sp>
      <p:sp>
        <p:nvSpPr>
          <p:cNvPr id="959" name="Google Shape;959;p48"/>
          <p:cNvSpPr txBox="1"/>
          <p:nvPr/>
        </p:nvSpPr>
        <p:spPr>
          <a:xfrm>
            <a:off x="1874410" y="4724800"/>
            <a:ext cx="273780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FF8B4F"/>
                </a:solidFill>
                <a:latin typeface="Calibri"/>
                <a:ea typeface="Calibri"/>
                <a:cs typeface="Calibri"/>
                <a:sym typeface="Calibri"/>
              </a:rPr>
              <a:t>I don’t keep track of my sick leaves</a:t>
            </a:r>
            <a:endParaRPr sz="1600">
              <a:solidFill>
                <a:srgbClr val="FF8B4F"/>
              </a:solidFill>
              <a:latin typeface="Calibri"/>
              <a:ea typeface="Calibri"/>
              <a:cs typeface="Calibri"/>
              <a:sym typeface="Calibri"/>
            </a:endParaRPr>
          </a:p>
        </p:txBody>
      </p:sp>
      <p:sp>
        <p:nvSpPr>
          <p:cNvPr id="960" name="Google Shape;960;p48"/>
          <p:cNvSpPr txBox="1"/>
          <p:nvPr/>
        </p:nvSpPr>
        <p:spPr>
          <a:xfrm>
            <a:off x="1874410" y="5266264"/>
            <a:ext cx="219581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7D5E90"/>
                </a:solidFill>
                <a:latin typeface="Calibri"/>
                <a:ea typeface="Calibri"/>
                <a:cs typeface="Calibri"/>
                <a:sym typeface="Calibri"/>
              </a:rPr>
              <a:t>Not applicable/ I started my PhD in 2024</a:t>
            </a:r>
            <a:endParaRPr sz="1600">
              <a:solidFill>
                <a:srgbClr val="7D5E90"/>
              </a:solidFill>
              <a:latin typeface="Calibri"/>
              <a:ea typeface="Calibri"/>
              <a:cs typeface="Calibri"/>
              <a:sym typeface="Calibri"/>
            </a:endParaRPr>
          </a:p>
        </p:txBody>
      </p:sp>
      <p:sp>
        <p:nvSpPr>
          <p:cNvPr id="961" name="Google Shape;961;p48"/>
          <p:cNvSpPr txBox="1">
            <a:spLocks noGrp="1"/>
          </p:cNvSpPr>
          <p:nvPr>
            <p:ph type="title"/>
          </p:nvPr>
        </p:nvSpPr>
        <p:spPr>
          <a:xfrm>
            <a:off x="1779480" y="22972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Vacations and Sick leaves (data)</a:t>
            </a:r>
            <a:endParaRPr sz="4000">
              <a:latin typeface="Figtree"/>
              <a:ea typeface="Figtree"/>
              <a:cs typeface="Figtree"/>
              <a:sym typeface="Figtree"/>
            </a:endParaRPr>
          </a:p>
        </p:txBody>
      </p:sp>
      <p:sp>
        <p:nvSpPr>
          <p:cNvPr id="962" name="Google Shape;962;p48"/>
          <p:cNvSpPr txBox="1"/>
          <p:nvPr/>
        </p:nvSpPr>
        <p:spPr>
          <a:xfrm>
            <a:off x="5914343" y="1725914"/>
            <a:ext cx="6175032" cy="85689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Q32</a:t>
            </a:r>
            <a:r>
              <a:rPr lang="en-GB" sz="1800">
                <a:solidFill>
                  <a:srgbClr val="1751A6"/>
                </a:solidFill>
                <a:latin typeface="Calibri"/>
                <a:ea typeface="Calibri"/>
                <a:cs typeface="Calibri"/>
                <a:sym typeface="Calibri"/>
              </a:rPr>
              <a:t>: In 2023, how many sick leaves (excluding parental leave) did you effectively report in total?</a:t>
            </a:r>
            <a:endParaRPr/>
          </a:p>
        </p:txBody>
      </p:sp>
      <p:pic>
        <p:nvPicPr>
          <p:cNvPr id="963" name="Google Shape;963;p48"/>
          <p:cNvPicPr preferRelativeResize="0"/>
          <p:nvPr/>
        </p:nvPicPr>
        <p:blipFill rotWithShape="1">
          <a:blip r:embed="rId4">
            <a:alphaModFix/>
          </a:blip>
          <a:srcRect/>
          <a:stretch/>
        </p:blipFill>
        <p:spPr>
          <a:xfrm>
            <a:off x="5924360" y="2382205"/>
            <a:ext cx="5372480" cy="3542176"/>
          </a:xfrm>
          <a:prstGeom prst="rect">
            <a:avLst/>
          </a:prstGeom>
          <a:noFill/>
          <a:ln>
            <a:noFill/>
          </a:ln>
        </p:spPr>
      </p:pic>
      <p:sp>
        <p:nvSpPr>
          <p:cNvPr id="964" name="Google Shape;964;p48"/>
          <p:cNvSpPr txBox="1"/>
          <p:nvPr/>
        </p:nvSpPr>
        <p:spPr>
          <a:xfrm>
            <a:off x="9676968" y="2629534"/>
            <a:ext cx="63671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00BF6F"/>
                </a:solidFill>
                <a:latin typeface="Calibri"/>
                <a:ea typeface="Calibri"/>
                <a:cs typeface="Calibri"/>
                <a:sym typeface="Calibri"/>
              </a:rPr>
              <a:t>None</a:t>
            </a:r>
            <a:endParaRPr sz="1600">
              <a:solidFill>
                <a:srgbClr val="00BF6F"/>
              </a:solidFill>
              <a:latin typeface="Calibri"/>
              <a:ea typeface="Calibri"/>
              <a:cs typeface="Calibri"/>
              <a:sym typeface="Calibri"/>
            </a:endParaRPr>
          </a:p>
        </p:txBody>
      </p:sp>
      <p:sp>
        <p:nvSpPr>
          <p:cNvPr id="965" name="Google Shape;965;p48"/>
          <p:cNvSpPr txBox="1"/>
          <p:nvPr/>
        </p:nvSpPr>
        <p:spPr>
          <a:xfrm>
            <a:off x="6936708" y="3237601"/>
            <a:ext cx="62972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507CB6"/>
                </a:solidFill>
                <a:latin typeface="Calibri"/>
                <a:ea typeface="Calibri"/>
                <a:cs typeface="Calibri"/>
                <a:sym typeface="Calibri"/>
              </a:rPr>
              <a:t>1 day</a:t>
            </a:r>
            <a:endParaRPr sz="1600">
              <a:solidFill>
                <a:srgbClr val="507CB6"/>
              </a:solidFill>
              <a:latin typeface="Calibri"/>
              <a:ea typeface="Calibri"/>
              <a:cs typeface="Calibri"/>
              <a:sym typeface="Calibri"/>
            </a:endParaRPr>
          </a:p>
        </p:txBody>
      </p:sp>
      <p:sp>
        <p:nvSpPr>
          <p:cNvPr id="966" name="Google Shape;966;p48"/>
          <p:cNvSpPr txBox="1"/>
          <p:nvPr/>
        </p:nvSpPr>
        <p:spPr>
          <a:xfrm>
            <a:off x="7425256" y="3875639"/>
            <a:ext cx="108106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F9BE00"/>
                </a:solidFill>
                <a:latin typeface="Calibri"/>
                <a:ea typeface="Calibri"/>
                <a:cs typeface="Calibri"/>
                <a:sym typeface="Calibri"/>
              </a:rPr>
              <a:t>2 to 7 days</a:t>
            </a:r>
            <a:endParaRPr sz="1600">
              <a:solidFill>
                <a:srgbClr val="F9BE00"/>
              </a:solidFill>
              <a:latin typeface="Calibri"/>
              <a:ea typeface="Calibri"/>
              <a:cs typeface="Calibri"/>
              <a:sym typeface="Calibri"/>
            </a:endParaRPr>
          </a:p>
        </p:txBody>
      </p:sp>
      <p:sp>
        <p:nvSpPr>
          <p:cNvPr id="967" name="Google Shape;967;p48"/>
          <p:cNvSpPr txBox="1"/>
          <p:nvPr/>
        </p:nvSpPr>
        <p:spPr>
          <a:xfrm>
            <a:off x="7566432" y="4388823"/>
            <a:ext cx="133635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6BC8CD"/>
                </a:solidFill>
                <a:latin typeface="Calibri"/>
                <a:ea typeface="Calibri"/>
                <a:cs typeface="Calibri"/>
                <a:sym typeface="Calibri"/>
              </a:rPr>
              <a:t>More than 1 week</a:t>
            </a:r>
            <a:endParaRPr sz="1600">
              <a:solidFill>
                <a:srgbClr val="6BC8CD"/>
              </a:solidFill>
              <a:latin typeface="Calibri"/>
              <a:ea typeface="Calibri"/>
              <a:cs typeface="Calibri"/>
              <a:sym typeface="Calibri"/>
            </a:endParaRPr>
          </a:p>
        </p:txBody>
      </p:sp>
      <p:sp>
        <p:nvSpPr>
          <p:cNvPr id="968" name="Google Shape;968;p48"/>
          <p:cNvSpPr txBox="1"/>
          <p:nvPr/>
        </p:nvSpPr>
        <p:spPr>
          <a:xfrm>
            <a:off x="7425256" y="5059920"/>
            <a:ext cx="273780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FF8B4F"/>
                </a:solidFill>
                <a:latin typeface="Calibri"/>
                <a:ea typeface="Calibri"/>
                <a:cs typeface="Calibri"/>
                <a:sym typeface="Calibri"/>
              </a:rPr>
              <a:t>I don’t keep track of my sick leaves</a:t>
            </a:r>
            <a:endParaRPr sz="1600">
              <a:solidFill>
                <a:srgbClr val="FF8B4F"/>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42</a:t>
            </a:fld>
            <a:endParaRPr/>
          </a:p>
        </p:txBody>
      </p:sp>
      <p:sp>
        <p:nvSpPr>
          <p:cNvPr id="974" name="Google Shape;974;p49"/>
          <p:cNvSpPr txBox="1"/>
          <p:nvPr/>
        </p:nvSpPr>
        <p:spPr>
          <a:xfrm>
            <a:off x="784525" y="2194648"/>
            <a:ext cx="3122081" cy="484748"/>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90000"/>
              </a:lnSpc>
              <a:spcBef>
                <a:spcPts val="0"/>
              </a:spcBef>
              <a:spcAft>
                <a:spcPts val="0"/>
              </a:spcAft>
              <a:buClr>
                <a:srgbClr val="BFD3F9"/>
              </a:buClr>
              <a:buSzPct val="100000"/>
              <a:buFont typeface="Arial"/>
              <a:buNone/>
            </a:pPr>
            <a:r>
              <a:rPr lang="en-GB" sz="2400">
                <a:solidFill>
                  <a:srgbClr val="1751A6"/>
                </a:solidFill>
                <a:latin typeface="Calibri"/>
                <a:ea typeface="Calibri"/>
                <a:cs typeface="Calibri"/>
                <a:sym typeface="Calibri"/>
              </a:rPr>
              <a:t>Actual sick days </a:t>
            </a:r>
            <a:r>
              <a:rPr lang="en-GB" sz="2400" u="sng">
                <a:solidFill>
                  <a:srgbClr val="1751A6"/>
                </a:solidFill>
                <a:latin typeface="Calibri"/>
                <a:ea typeface="Calibri"/>
                <a:cs typeface="Calibri"/>
                <a:sym typeface="Calibri"/>
              </a:rPr>
              <a:t>Correlation by year a PhD student is in:</a:t>
            </a:r>
            <a:endParaRPr/>
          </a:p>
        </p:txBody>
      </p:sp>
      <p:sp>
        <p:nvSpPr>
          <p:cNvPr id="975" name="Google Shape;975;p49"/>
          <p:cNvSpPr txBox="1"/>
          <p:nvPr/>
        </p:nvSpPr>
        <p:spPr>
          <a:xfrm>
            <a:off x="4414789" y="2205246"/>
            <a:ext cx="101636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00BF6F"/>
                </a:solidFill>
                <a:latin typeface="Calibri"/>
                <a:ea typeface="Calibri"/>
                <a:cs typeface="Calibri"/>
                <a:sym typeface="Calibri"/>
              </a:rPr>
              <a:t>1</a:t>
            </a:r>
            <a:r>
              <a:rPr lang="en-GB" sz="2000" baseline="30000">
                <a:solidFill>
                  <a:srgbClr val="00BF6F"/>
                </a:solidFill>
                <a:latin typeface="Calibri"/>
                <a:ea typeface="Calibri"/>
                <a:cs typeface="Calibri"/>
                <a:sym typeface="Calibri"/>
              </a:rPr>
              <a:t>st</a:t>
            </a:r>
            <a:r>
              <a:rPr lang="en-GB" sz="2000">
                <a:solidFill>
                  <a:srgbClr val="00BF6F"/>
                </a:solidFill>
                <a:latin typeface="Calibri"/>
                <a:ea typeface="Calibri"/>
                <a:cs typeface="Calibri"/>
                <a:sym typeface="Calibri"/>
              </a:rPr>
              <a:t> year</a:t>
            </a:r>
            <a:endParaRPr/>
          </a:p>
        </p:txBody>
      </p:sp>
      <p:sp>
        <p:nvSpPr>
          <p:cNvPr id="976" name="Google Shape;976;p49"/>
          <p:cNvSpPr txBox="1"/>
          <p:nvPr/>
        </p:nvSpPr>
        <p:spPr>
          <a:xfrm>
            <a:off x="5506088" y="2205246"/>
            <a:ext cx="119141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507CB6"/>
                </a:solidFill>
                <a:latin typeface="Calibri"/>
                <a:ea typeface="Calibri"/>
                <a:cs typeface="Calibri"/>
                <a:sym typeface="Calibri"/>
              </a:rPr>
              <a:t>2</a:t>
            </a:r>
            <a:r>
              <a:rPr lang="en-GB" sz="2000" baseline="30000">
                <a:solidFill>
                  <a:srgbClr val="507CB6"/>
                </a:solidFill>
                <a:latin typeface="Calibri"/>
                <a:ea typeface="Calibri"/>
                <a:cs typeface="Calibri"/>
                <a:sym typeface="Calibri"/>
              </a:rPr>
              <a:t>nd</a:t>
            </a:r>
            <a:r>
              <a:rPr lang="en-GB" sz="2000">
                <a:solidFill>
                  <a:srgbClr val="507CB6"/>
                </a:solidFill>
                <a:latin typeface="Calibri"/>
                <a:ea typeface="Calibri"/>
                <a:cs typeface="Calibri"/>
                <a:sym typeface="Calibri"/>
              </a:rPr>
              <a:t> year</a:t>
            </a:r>
            <a:endParaRPr sz="2000">
              <a:solidFill>
                <a:srgbClr val="00BF6F"/>
              </a:solidFill>
              <a:latin typeface="Calibri"/>
              <a:ea typeface="Calibri"/>
              <a:cs typeface="Calibri"/>
              <a:sym typeface="Calibri"/>
            </a:endParaRPr>
          </a:p>
        </p:txBody>
      </p:sp>
      <p:sp>
        <p:nvSpPr>
          <p:cNvPr id="977" name="Google Shape;977;p49"/>
          <p:cNvSpPr txBox="1"/>
          <p:nvPr/>
        </p:nvSpPr>
        <p:spPr>
          <a:xfrm>
            <a:off x="6772437" y="2205246"/>
            <a:ext cx="119141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9BE00"/>
                </a:solidFill>
                <a:latin typeface="Calibri"/>
                <a:ea typeface="Calibri"/>
                <a:cs typeface="Calibri"/>
                <a:sym typeface="Calibri"/>
              </a:rPr>
              <a:t>3</a:t>
            </a:r>
            <a:r>
              <a:rPr lang="en-GB" sz="2000" baseline="30000">
                <a:solidFill>
                  <a:srgbClr val="F9BE00"/>
                </a:solidFill>
                <a:latin typeface="Calibri"/>
                <a:ea typeface="Calibri"/>
                <a:cs typeface="Calibri"/>
                <a:sym typeface="Calibri"/>
              </a:rPr>
              <a:t>rd</a:t>
            </a:r>
            <a:r>
              <a:rPr lang="en-GB" sz="2000">
                <a:solidFill>
                  <a:srgbClr val="F9BE00"/>
                </a:solidFill>
                <a:latin typeface="Calibri"/>
                <a:ea typeface="Calibri"/>
                <a:cs typeface="Calibri"/>
                <a:sym typeface="Calibri"/>
              </a:rPr>
              <a:t> year</a:t>
            </a:r>
            <a:endParaRPr sz="2000">
              <a:solidFill>
                <a:srgbClr val="00BF6F"/>
              </a:solidFill>
              <a:latin typeface="Calibri"/>
              <a:ea typeface="Calibri"/>
              <a:cs typeface="Calibri"/>
              <a:sym typeface="Calibri"/>
            </a:endParaRPr>
          </a:p>
        </p:txBody>
      </p:sp>
      <p:sp>
        <p:nvSpPr>
          <p:cNvPr id="978" name="Google Shape;978;p49"/>
          <p:cNvSpPr txBox="1"/>
          <p:nvPr/>
        </p:nvSpPr>
        <p:spPr>
          <a:xfrm>
            <a:off x="8038786" y="2205246"/>
            <a:ext cx="1032532"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6BC8CD"/>
                </a:solidFill>
                <a:latin typeface="Calibri"/>
                <a:ea typeface="Calibri"/>
                <a:cs typeface="Calibri"/>
                <a:sym typeface="Calibri"/>
              </a:rPr>
              <a:t>4</a:t>
            </a:r>
            <a:r>
              <a:rPr lang="en-GB" sz="2000" baseline="30000">
                <a:solidFill>
                  <a:srgbClr val="6BC8CD"/>
                </a:solidFill>
                <a:latin typeface="Calibri"/>
                <a:ea typeface="Calibri"/>
                <a:cs typeface="Calibri"/>
                <a:sym typeface="Calibri"/>
              </a:rPr>
              <a:t>th</a:t>
            </a:r>
            <a:r>
              <a:rPr lang="en-GB" sz="2000">
                <a:solidFill>
                  <a:srgbClr val="6BC8CD"/>
                </a:solidFill>
                <a:latin typeface="Calibri"/>
                <a:ea typeface="Calibri"/>
                <a:cs typeface="Calibri"/>
                <a:sym typeface="Calibri"/>
              </a:rPr>
              <a:t> year</a:t>
            </a:r>
            <a:endParaRPr sz="2000">
              <a:solidFill>
                <a:srgbClr val="00BF6F"/>
              </a:solidFill>
              <a:latin typeface="Calibri"/>
              <a:ea typeface="Calibri"/>
              <a:cs typeface="Calibri"/>
              <a:sym typeface="Calibri"/>
            </a:endParaRPr>
          </a:p>
        </p:txBody>
      </p:sp>
      <p:sp>
        <p:nvSpPr>
          <p:cNvPr id="979" name="Google Shape;979;p49"/>
          <p:cNvSpPr txBox="1"/>
          <p:nvPr/>
        </p:nvSpPr>
        <p:spPr>
          <a:xfrm>
            <a:off x="9146250" y="2205246"/>
            <a:ext cx="2043609"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F8B4F"/>
                </a:solidFill>
                <a:latin typeface="Calibri"/>
                <a:ea typeface="Calibri"/>
                <a:cs typeface="Calibri"/>
                <a:sym typeface="Calibri"/>
              </a:rPr>
              <a:t>5</a:t>
            </a:r>
            <a:r>
              <a:rPr lang="en-GB" sz="2000" baseline="30000">
                <a:solidFill>
                  <a:srgbClr val="FF8B4F"/>
                </a:solidFill>
                <a:latin typeface="Calibri"/>
                <a:ea typeface="Calibri"/>
                <a:cs typeface="Calibri"/>
                <a:sym typeface="Calibri"/>
              </a:rPr>
              <a:t>th</a:t>
            </a:r>
            <a:r>
              <a:rPr lang="en-GB" sz="2000">
                <a:solidFill>
                  <a:srgbClr val="FF8B4F"/>
                </a:solidFill>
                <a:latin typeface="Calibri"/>
                <a:ea typeface="Calibri"/>
                <a:cs typeface="Calibri"/>
                <a:sym typeface="Calibri"/>
              </a:rPr>
              <a:t> year or more</a:t>
            </a:r>
            <a:endParaRPr sz="2000">
              <a:solidFill>
                <a:srgbClr val="00BF6F"/>
              </a:solidFill>
              <a:latin typeface="Calibri"/>
              <a:ea typeface="Calibri"/>
              <a:cs typeface="Calibri"/>
              <a:sym typeface="Calibri"/>
            </a:endParaRPr>
          </a:p>
        </p:txBody>
      </p:sp>
      <p:pic>
        <p:nvPicPr>
          <p:cNvPr id="980" name="Google Shape;980;p49"/>
          <p:cNvPicPr preferRelativeResize="0"/>
          <p:nvPr/>
        </p:nvPicPr>
        <p:blipFill rotWithShape="1">
          <a:blip r:embed="rId3">
            <a:alphaModFix/>
          </a:blip>
          <a:srcRect/>
          <a:stretch/>
        </p:blipFill>
        <p:spPr>
          <a:xfrm>
            <a:off x="5431155" y="2530193"/>
            <a:ext cx="4895850" cy="3676650"/>
          </a:xfrm>
          <a:prstGeom prst="rect">
            <a:avLst/>
          </a:prstGeom>
          <a:noFill/>
          <a:ln>
            <a:noFill/>
          </a:ln>
        </p:spPr>
      </p:pic>
      <p:sp>
        <p:nvSpPr>
          <p:cNvPr id="981" name="Google Shape;981;p49"/>
          <p:cNvSpPr txBox="1"/>
          <p:nvPr/>
        </p:nvSpPr>
        <p:spPr>
          <a:xfrm>
            <a:off x="4671662" y="2679396"/>
            <a:ext cx="6928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None</a:t>
            </a:r>
            <a:endParaRPr sz="1800">
              <a:solidFill>
                <a:srgbClr val="757070"/>
              </a:solidFill>
              <a:latin typeface="Calibri"/>
              <a:ea typeface="Calibri"/>
              <a:cs typeface="Calibri"/>
              <a:sym typeface="Calibri"/>
            </a:endParaRPr>
          </a:p>
        </p:txBody>
      </p:sp>
      <p:sp>
        <p:nvSpPr>
          <p:cNvPr id="982" name="Google Shape;982;p49"/>
          <p:cNvSpPr txBox="1"/>
          <p:nvPr/>
        </p:nvSpPr>
        <p:spPr>
          <a:xfrm>
            <a:off x="4677561" y="3239283"/>
            <a:ext cx="6869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1 day</a:t>
            </a:r>
            <a:endParaRPr sz="1800">
              <a:solidFill>
                <a:srgbClr val="757070"/>
              </a:solidFill>
              <a:latin typeface="Calibri"/>
              <a:ea typeface="Calibri"/>
              <a:cs typeface="Calibri"/>
              <a:sym typeface="Calibri"/>
            </a:endParaRPr>
          </a:p>
        </p:txBody>
      </p:sp>
      <p:sp>
        <p:nvSpPr>
          <p:cNvPr id="983" name="Google Shape;983;p49"/>
          <p:cNvSpPr txBox="1"/>
          <p:nvPr/>
        </p:nvSpPr>
        <p:spPr>
          <a:xfrm>
            <a:off x="4170563" y="3799170"/>
            <a:ext cx="11939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2 to 7 days</a:t>
            </a:r>
            <a:endParaRPr sz="1800">
              <a:solidFill>
                <a:srgbClr val="757070"/>
              </a:solidFill>
              <a:latin typeface="Calibri"/>
              <a:ea typeface="Calibri"/>
              <a:cs typeface="Calibri"/>
              <a:sym typeface="Calibri"/>
            </a:endParaRPr>
          </a:p>
        </p:txBody>
      </p:sp>
      <p:sp>
        <p:nvSpPr>
          <p:cNvPr id="984" name="Google Shape;984;p49"/>
          <p:cNvSpPr txBox="1"/>
          <p:nvPr/>
        </p:nvSpPr>
        <p:spPr>
          <a:xfrm>
            <a:off x="3463254" y="4359057"/>
            <a:ext cx="19012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More than 1 week</a:t>
            </a:r>
            <a:endParaRPr sz="1800">
              <a:solidFill>
                <a:srgbClr val="757070"/>
              </a:solidFill>
              <a:latin typeface="Calibri"/>
              <a:ea typeface="Calibri"/>
              <a:cs typeface="Calibri"/>
              <a:sym typeface="Calibri"/>
            </a:endParaRPr>
          </a:p>
        </p:txBody>
      </p:sp>
      <p:sp>
        <p:nvSpPr>
          <p:cNvPr id="985" name="Google Shape;985;p49"/>
          <p:cNvSpPr txBox="1"/>
          <p:nvPr/>
        </p:nvSpPr>
        <p:spPr>
          <a:xfrm>
            <a:off x="1933861" y="4918944"/>
            <a:ext cx="34306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 don’t keep track of my sick leaves</a:t>
            </a:r>
            <a:endParaRPr sz="1800">
              <a:solidFill>
                <a:srgbClr val="757070"/>
              </a:solidFill>
              <a:latin typeface="Calibri"/>
              <a:ea typeface="Calibri"/>
              <a:cs typeface="Calibri"/>
              <a:sym typeface="Calibri"/>
            </a:endParaRPr>
          </a:p>
        </p:txBody>
      </p:sp>
      <p:sp>
        <p:nvSpPr>
          <p:cNvPr id="986" name="Google Shape;986;p49"/>
          <p:cNvSpPr txBox="1"/>
          <p:nvPr/>
        </p:nvSpPr>
        <p:spPr>
          <a:xfrm>
            <a:off x="1383582" y="5478831"/>
            <a:ext cx="39808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Not applicable/ I started my PhD in 2024</a:t>
            </a:r>
            <a:endParaRPr sz="1800">
              <a:solidFill>
                <a:srgbClr val="757070"/>
              </a:solidFill>
              <a:latin typeface="Calibri"/>
              <a:ea typeface="Calibri"/>
              <a:cs typeface="Calibri"/>
              <a:sym typeface="Calibri"/>
            </a:endParaRPr>
          </a:p>
        </p:txBody>
      </p:sp>
      <p:sp>
        <p:nvSpPr>
          <p:cNvPr id="987" name="Google Shape;987;p49"/>
          <p:cNvSpPr txBox="1">
            <a:spLocks noGrp="1"/>
          </p:cNvSpPr>
          <p:nvPr>
            <p:ph type="title"/>
          </p:nvPr>
        </p:nvSpPr>
        <p:spPr>
          <a:xfrm>
            <a:off x="1668643" y="2297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Vacations and Sick leaves (data)</a:t>
            </a:r>
            <a:endParaRPr sz="4000">
              <a:latin typeface="Figtree"/>
              <a:ea typeface="Figtree"/>
              <a:cs typeface="Figtree"/>
              <a:sym typeface="Figtre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43</a:t>
            </a:fld>
            <a:endParaRPr/>
          </a:p>
        </p:txBody>
      </p:sp>
      <p:sp>
        <p:nvSpPr>
          <p:cNvPr id="1023" name="Google Shape;1023;p51"/>
          <p:cNvSpPr txBox="1"/>
          <p:nvPr/>
        </p:nvSpPr>
        <p:spPr>
          <a:xfrm>
            <a:off x="5636454" y="2035600"/>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1024" name="Google Shape;1024;p51"/>
          <p:cNvSpPr txBox="1"/>
          <p:nvPr/>
        </p:nvSpPr>
        <p:spPr>
          <a:xfrm>
            <a:off x="6439668" y="2034657"/>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1025" name="Google Shape;1025;p51"/>
          <p:cNvSpPr txBox="1"/>
          <p:nvPr/>
        </p:nvSpPr>
        <p:spPr>
          <a:xfrm>
            <a:off x="7696685" y="2035600"/>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1026" name="Google Shape;1026;p51"/>
          <p:cNvSpPr txBox="1"/>
          <p:nvPr/>
        </p:nvSpPr>
        <p:spPr>
          <a:xfrm>
            <a:off x="8813311" y="2034657"/>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1027" name="Google Shape;1027;p51"/>
          <p:cNvSpPr txBox="1"/>
          <p:nvPr/>
        </p:nvSpPr>
        <p:spPr>
          <a:xfrm>
            <a:off x="9593276" y="2030049"/>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1028" name="Google Shape;1028;p51"/>
          <p:cNvSpPr txBox="1"/>
          <p:nvPr/>
        </p:nvSpPr>
        <p:spPr>
          <a:xfrm>
            <a:off x="1134553" y="1951730"/>
            <a:ext cx="3836657"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a:solidFill>
                  <a:srgbClr val="1751A6"/>
                </a:solidFill>
                <a:latin typeface="Calibri"/>
                <a:ea typeface="Calibri"/>
                <a:cs typeface="Calibri"/>
                <a:sym typeface="Calibri"/>
              </a:rPr>
              <a:t>Actual sick days  </a:t>
            </a:r>
            <a:r>
              <a:rPr lang="en-GB" sz="2400" u="sng">
                <a:solidFill>
                  <a:srgbClr val="1751A6"/>
                </a:solidFill>
                <a:latin typeface="Calibri"/>
                <a:ea typeface="Calibri"/>
                <a:cs typeface="Calibri"/>
                <a:sym typeface="Calibri"/>
              </a:rPr>
              <a:t>Correlation by school:</a:t>
            </a:r>
            <a:endParaRPr/>
          </a:p>
        </p:txBody>
      </p:sp>
      <p:sp>
        <p:nvSpPr>
          <p:cNvPr id="1029" name="Google Shape;1029;p51"/>
          <p:cNvSpPr txBox="1"/>
          <p:nvPr/>
        </p:nvSpPr>
        <p:spPr>
          <a:xfrm>
            <a:off x="5451860" y="5654167"/>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1030" name="Google Shape;1030;p51"/>
          <p:cNvSpPr txBox="1"/>
          <p:nvPr/>
        </p:nvSpPr>
        <p:spPr>
          <a:xfrm>
            <a:off x="5872149" y="5654167"/>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1031" name="Google Shape;1031;p51"/>
          <p:cNvSpPr txBox="1"/>
          <p:nvPr/>
        </p:nvSpPr>
        <p:spPr>
          <a:xfrm>
            <a:off x="6347203" y="5654167"/>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1032" name="Google Shape;1032;p51"/>
          <p:cNvSpPr txBox="1"/>
          <p:nvPr/>
        </p:nvSpPr>
        <p:spPr>
          <a:xfrm>
            <a:off x="6809905" y="5654167"/>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1033" name="Google Shape;1033;p51"/>
          <p:cNvSpPr txBox="1"/>
          <p:nvPr/>
        </p:nvSpPr>
        <p:spPr>
          <a:xfrm>
            <a:off x="7272607" y="5654167"/>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1034" name="Google Shape;1034;p51"/>
          <p:cNvSpPr txBox="1"/>
          <p:nvPr/>
        </p:nvSpPr>
        <p:spPr>
          <a:xfrm>
            <a:off x="7766822" y="5654167"/>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1035" name="Google Shape;1035;p51"/>
          <p:cNvSpPr txBox="1"/>
          <p:nvPr/>
        </p:nvSpPr>
        <p:spPr>
          <a:xfrm>
            <a:off x="8208036" y="5654167"/>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1036" name="Google Shape;1036;p51"/>
          <p:cNvSpPr txBox="1"/>
          <p:nvPr/>
        </p:nvSpPr>
        <p:spPr>
          <a:xfrm>
            <a:off x="8670983" y="5654167"/>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1037" name="Google Shape;1037;p51"/>
          <p:cNvSpPr txBox="1"/>
          <p:nvPr/>
        </p:nvSpPr>
        <p:spPr>
          <a:xfrm>
            <a:off x="9151914" y="5654167"/>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1038" name="Google Shape;1038;p51"/>
          <p:cNvSpPr txBox="1"/>
          <p:nvPr/>
        </p:nvSpPr>
        <p:spPr>
          <a:xfrm>
            <a:off x="9616354" y="5654167"/>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1039" name="Google Shape;1039;p51"/>
          <p:cNvSpPr txBox="1"/>
          <p:nvPr/>
        </p:nvSpPr>
        <p:spPr>
          <a:xfrm>
            <a:off x="10079056" y="5654167"/>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pic>
        <p:nvPicPr>
          <p:cNvPr id="1040" name="Google Shape;1040;p51"/>
          <p:cNvPicPr preferRelativeResize="0"/>
          <p:nvPr/>
        </p:nvPicPr>
        <p:blipFill rotWithShape="1">
          <a:blip r:embed="rId3">
            <a:alphaModFix/>
          </a:blip>
          <a:srcRect/>
          <a:stretch/>
        </p:blipFill>
        <p:spPr>
          <a:xfrm>
            <a:off x="5539379" y="2347830"/>
            <a:ext cx="4737162" cy="3339465"/>
          </a:xfrm>
          <a:prstGeom prst="rect">
            <a:avLst/>
          </a:prstGeom>
          <a:noFill/>
          <a:ln>
            <a:noFill/>
          </a:ln>
        </p:spPr>
      </p:pic>
      <p:sp>
        <p:nvSpPr>
          <p:cNvPr id="1041" name="Google Shape;1041;p51"/>
          <p:cNvSpPr txBox="1"/>
          <p:nvPr/>
        </p:nvSpPr>
        <p:spPr>
          <a:xfrm>
            <a:off x="4795792" y="2416615"/>
            <a:ext cx="6928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None</a:t>
            </a:r>
            <a:endParaRPr sz="1800">
              <a:solidFill>
                <a:srgbClr val="757070"/>
              </a:solidFill>
              <a:latin typeface="Calibri"/>
              <a:ea typeface="Calibri"/>
              <a:cs typeface="Calibri"/>
              <a:sym typeface="Calibri"/>
            </a:endParaRPr>
          </a:p>
        </p:txBody>
      </p:sp>
      <p:sp>
        <p:nvSpPr>
          <p:cNvPr id="1042" name="Google Shape;1042;p51"/>
          <p:cNvSpPr txBox="1"/>
          <p:nvPr/>
        </p:nvSpPr>
        <p:spPr>
          <a:xfrm>
            <a:off x="4801691" y="2976502"/>
            <a:ext cx="6869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1 day</a:t>
            </a:r>
            <a:endParaRPr sz="1800">
              <a:solidFill>
                <a:srgbClr val="757070"/>
              </a:solidFill>
              <a:latin typeface="Calibri"/>
              <a:ea typeface="Calibri"/>
              <a:cs typeface="Calibri"/>
              <a:sym typeface="Calibri"/>
            </a:endParaRPr>
          </a:p>
        </p:txBody>
      </p:sp>
      <p:sp>
        <p:nvSpPr>
          <p:cNvPr id="1043" name="Google Shape;1043;p51"/>
          <p:cNvSpPr txBox="1"/>
          <p:nvPr/>
        </p:nvSpPr>
        <p:spPr>
          <a:xfrm>
            <a:off x="4294693" y="3536389"/>
            <a:ext cx="11939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2 to 7 days</a:t>
            </a:r>
            <a:endParaRPr sz="1800">
              <a:solidFill>
                <a:srgbClr val="757070"/>
              </a:solidFill>
              <a:latin typeface="Calibri"/>
              <a:ea typeface="Calibri"/>
              <a:cs typeface="Calibri"/>
              <a:sym typeface="Calibri"/>
            </a:endParaRPr>
          </a:p>
        </p:txBody>
      </p:sp>
      <p:sp>
        <p:nvSpPr>
          <p:cNvPr id="1044" name="Google Shape;1044;p51"/>
          <p:cNvSpPr txBox="1"/>
          <p:nvPr/>
        </p:nvSpPr>
        <p:spPr>
          <a:xfrm>
            <a:off x="3587384" y="4096276"/>
            <a:ext cx="19012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More than 1 week</a:t>
            </a:r>
            <a:endParaRPr sz="1800">
              <a:solidFill>
                <a:srgbClr val="757070"/>
              </a:solidFill>
              <a:latin typeface="Calibri"/>
              <a:ea typeface="Calibri"/>
              <a:cs typeface="Calibri"/>
              <a:sym typeface="Calibri"/>
            </a:endParaRPr>
          </a:p>
        </p:txBody>
      </p:sp>
      <p:sp>
        <p:nvSpPr>
          <p:cNvPr id="1045" name="Google Shape;1045;p51"/>
          <p:cNvSpPr txBox="1"/>
          <p:nvPr/>
        </p:nvSpPr>
        <p:spPr>
          <a:xfrm>
            <a:off x="2057991" y="4656163"/>
            <a:ext cx="34306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 don’t keep track of my sick leaves</a:t>
            </a:r>
            <a:endParaRPr sz="1800">
              <a:solidFill>
                <a:srgbClr val="757070"/>
              </a:solidFill>
              <a:latin typeface="Calibri"/>
              <a:ea typeface="Calibri"/>
              <a:cs typeface="Calibri"/>
              <a:sym typeface="Calibri"/>
            </a:endParaRPr>
          </a:p>
        </p:txBody>
      </p:sp>
      <p:sp>
        <p:nvSpPr>
          <p:cNvPr id="1046" name="Google Shape;1046;p51"/>
          <p:cNvSpPr txBox="1"/>
          <p:nvPr/>
        </p:nvSpPr>
        <p:spPr>
          <a:xfrm>
            <a:off x="1507712" y="5216050"/>
            <a:ext cx="39808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Not applicable/ I started my PhD in 2024</a:t>
            </a:r>
            <a:endParaRPr sz="1800">
              <a:solidFill>
                <a:srgbClr val="757070"/>
              </a:solidFill>
              <a:latin typeface="Calibri"/>
              <a:ea typeface="Calibri"/>
              <a:cs typeface="Calibri"/>
              <a:sym typeface="Calibri"/>
            </a:endParaRPr>
          </a:p>
        </p:txBody>
      </p:sp>
      <p:sp>
        <p:nvSpPr>
          <p:cNvPr id="1047" name="Google Shape;1047;p51"/>
          <p:cNvSpPr txBox="1">
            <a:spLocks noGrp="1"/>
          </p:cNvSpPr>
          <p:nvPr>
            <p:ph type="title"/>
          </p:nvPr>
        </p:nvSpPr>
        <p:spPr>
          <a:xfrm>
            <a:off x="1668643" y="2297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Vacations and Sick leaves (data)</a:t>
            </a:r>
            <a:endParaRPr sz="4000">
              <a:latin typeface="Figtree"/>
              <a:ea typeface="Figtree"/>
              <a:cs typeface="Figtree"/>
              <a:sym typeface="Figtre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44</a:t>
            </a:fld>
            <a:endParaRPr/>
          </a:p>
        </p:txBody>
      </p:sp>
      <p:sp>
        <p:nvSpPr>
          <p:cNvPr id="1053" name="Google Shape;1053;p52"/>
          <p:cNvSpPr txBox="1"/>
          <p:nvPr/>
        </p:nvSpPr>
        <p:spPr>
          <a:xfrm>
            <a:off x="5519449" y="2142604"/>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1054" name="Google Shape;1054;p52"/>
          <p:cNvSpPr txBox="1"/>
          <p:nvPr/>
        </p:nvSpPr>
        <p:spPr>
          <a:xfrm>
            <a:off x="6302447" y="2141661"/>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1055" name="Google Shape;1055;p52"/>
          <p:cNvSpPr txBox="1"/>
          <p:nvPr/>
        </p:nvSpPr>
        <p:spPr>
          <a:xfrm>
            <a:off x="7397311" y="2142604"/>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1056" name="Google Shape;1056;p52"/>
          <p:cNvSpPr txBox="1"/>
          <p:nvPr/>
        </p:nvSpPr>
        <p:spPr>
          <a:xfrm>
            <a:off x="8448267" y="2141661"/>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1057" name="Google Shape;1057;p52"/>
          <p:cNvSpPr txBox="1"/>
          <p:nvPr/>
        </p:nvSpPr>
        <p:spPr>
          <a:xfrm>
            <a:off x="9335018" y="2137053"/>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1058" name="Google Shape;1058;p52"/>
          <p:cNvSpPr txBox="1"/>
          <p:nvPr/>
        </p:nvSpPr>
        <p:spPr>
          <a:xfrm>
            <a:off x="1041645" y="1740982"/>
            <a:ext cx="3836657"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Reported sick days, corralted per school: </a:t>
            </a:r>
            <a:endParaRPr/>
          </a:p>
        </p:txBody>
      </p:sp>
      <p:sp>
        <p:nvSpPr>
          <p:cNvPr id="1059" name="Google Shape;1059;p52"/>
          <p:cNvSpPr txBox="1"/>
          <p:nvPr/>
        </p:nvSpPr>
        <p:spPr>
          <a:xfrm>
            <a:off x="5276758" y="5274782"/>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1060" name="Google Shape;1060;p52"/>
          <p:cNvSpPr txBox="1"/>
          <p:nvPr/>
        </p:nvSpPr>
        <p:spPr>
          <a:xfrm>
            <a:off x="5697047" y="527478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1061" name="Google Shape;1061;p52"/>
          <p:cNvSpPr txBox="1"/>
          <p:nvPr/>
        </p:nvSpPr>
        <p:spPr>
          <a:xfrm>
            <a:off x="6172101" y="527478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1062" name="Google Shape;1062;p52"/>
          <p:cNvSpPr txBox="1"/>
          <p:nvPr/>
        </p:nvSpPr>
        <p:spPr>
          <a:xfrm>
            <a:off x="6634803" y="527478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1063" name="Google Shape;1063;p52"/>
          <p:cNvSpPr txBox="1"/>
          <p:nvPr/>
        </p:nvSpPr>
        <p:spPr>
          <a:xfrm>
            <a:off x="7097505" y="527478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1064" name="Google Shape;1064;p52"/>
          <p:cNvSpPr txBox="1"/>
          <p:nvPr/>
        </p:nvSpPr>
        <p:spPr>
          <a:xfrm>
            <a:off x="7591720" y="527478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1065" name="Google Shape;1065;p52"/>
          <p:cNvSpPr txBox="1"/>
          <p:nvPr/>
        </p:nvSpPr>
        <p:spPr>
          <a:xfrm>
            <a:off x="8032934" y="527478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1066" name="Google Shape;1066;p52"/>
          <p:cNvSpPr txBox="1"/>
          <p:nvPr/>
        </p:nvSpPr>
        <p:spPr>
          <a:xfrm>
            <a:off x="8495881" y="527478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1067" name="Google Shape;1067;p52"/>
          <p:cNvSpPr txBox="1"/>
          <p:nvPr/>
        </p:nvSpPr>
        <p:spPr>
          <a:xfrm>
            <a:off x="8976812" y="527478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1068" name="Google Shape;1068;p52"/>
          <p:cNvSpPr txBox="1"/>
          <p:nvPr/>
        </p:nvSpPr>
        <p:spPr>
          <a:xfrm>
            <a:off x="9441252" y="527478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1069" name="Google Shape;1069;p52"/>
          <p:cNvSpPr txBox="1"/>
          <p:nvPr/>
        </p:nvSpPr>
        <p:spPr>
          <a:xfrm>
            <a:off x="9903954" y="5274782"/>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sp>
        <p:nvSpPr>
          <p:cNvPr id="1070" name="Google Shape;1070;p52"/>
          <p:cNvSpPr txBox="1"/>
          <p:nvPr/>
        </p:nvSpPr>
        <p:spPr>
          <a:xfrm>
            <a:off x="4504987" y="2589760"/>
            <a:ext cx="6928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None</a:t>
            </a:r>
            <a:endParaRPr sz="1800">
              <a:solidFill>
                <a:srgbClr val="757070"/>
              </a:solidFill>
              <a:latin typeface="Calibri"/>
              <a:ea typeface="Calibri"/>
              <a:cs typeface="Calibri"/>
              <a:sym typeface="Calibri"/>
            </a:endParaRPr>
          </a:p>
        </p:txBody>
      </p:sp>
      <p:sp>
        <p:nvSpPr>
          <p:cNvPr id="1071" name="Google Shape;1071;p52"/>
          <p:cNvSpPr txBox="1"/>
          <p:nvPr/>
        </p:nvSpPr>
        <p:spPr>
          <a:xfrm>
            <a:off x="4510886" y="3149647"/>
            <a:ext cx="6869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1 day</a:t>
            </a:r>
            <a:endParaRPr sz="1800">
              <a:solidFill>
                <a:srgbClr val="757070"/>
              </a:solidFill>
              <a:latin typeface="Calibri"/>
              <a:ea typeface="Calibri"/>
              <a:cs typeface="Calibri"/>
              <a:sym typeface="Calibri"/>
            </a:endParaRPr>
          </a:p>
        </p:txBody>
      </p:sp>
      <p:sp>
        <p:nvSpPr>
          <p:cNvPr id="1072" name="Google Shape;1072;p52"/>
          <p:cNvSpPr txBox="1"/>
          <p:nvPr/>
        </p:nvSpPr>
        <p:spPr>
          <a:xfrm>
            <a:off x="4003888" y="3709534"/>
            <a:ext cx="11939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2 to 7 days</a:t>
            </a:r>
            <a:endParaRPr sz="1800">
              <a:solidFill>
                <a:srgbClr val="757070"/>
              </a:solidFill>
              <a:latin typeface="Calibri"/>
              <a:ea typeface="Calibri"/>
              <a:cs typeface="Calibri"/>
              <a:sym typeface="Calibri"/>
            </a:endParaRPr>
          </a:p>
        </p:txBody>
      </p:sp>
      <p:sp>
        <p:nvSpPr>
          <p:cNvPr id="1073" name="Google Shape;1073;p52"/>
          <p:cNvSpPr txBox="1"/>
          <p:nvPr/>
        </p:nvSpPr>
        <p:spPr>
          <a:xfrm>
            <a:off x="3296579" y="4269421"/>
            <a:ext cx="19012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More than 1 week</a:t>
            </a:r>
            <a:endParaRPr sz="1800">
              <a:solidFill>
                <a:srgbClr val="757070"/>
              </a:solidFill>
              <a:latin typeface="Calibri"/>
              <a:ea typeface="Calibri"/>
              <a:cs typeface="Calibri"/>
              <a:sym typeface="Calibri"/>
            </a:endParaRPr>
          </a:p>
        </p:txBody>
      </p:sp>
      <p:sp>
        <p:nvSpPr>
          <p:cNvPr id="1074" name="Google Shape;1074;p52"/>
          <p:cNvSpPr txBox="1"/>
          <p:nvPr/>
        </p:nvSpPr>
        <p:spPr>
          <a:xfrm>
            <a:off x="1767186" y="4829308"/>
            <a:ext cx="34306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 don’t keep track of my sick leaves</a:t>
            </a:r>
            <a:endParaRPr sz="1800">
              <a:solidFill>
                <a:srgbClr val="757070"/>
              </a:solidFill>
              <a:latin typeface="Calibri"/>
              <a:ea typeface="Calibri"/>
              <a:cs typeface="Calibri"/>
              <a:sym typeface="Calibri"/>
            </a:endParaRPr>
          </a:p>
        </p:txBody>
      </p:sp>
      <p:pic>
        <p:nvPicPr>
          <p:cNvPr id="1075" name="Google Shape;1075;p52"/>
          <p:cNvPicPr preferRelativeResize="0"/>
          <p:nvPr/>
        </p:nvPicPr>
        <p:blipFill rotWithShape="1">
          <a:blip r:embed="rId3">
            <a:alphaModFix/>
          </a:blip>
          <a:srcRect/>
          <a:stretch/>
        </p:blipFill>
        <p:spPr>
          <a:xfrm>
            <a:off x="5309565" y="2442605"/>
            <a:ext cx="4813640" cy="2857500"/>
          </a:xfrm>
          <a:prstGeom prst="rect">
            <a:avLst/>
          </a:prstGeom>
          <a:noFill/>
          <a:ln>
            <a:noFill/>
          </a:ln>
        </p:spPr>
      </p:pic>
      <p:sp>
        <p:nvSpPr>
          <p:cNvPr id="1076" name="Google Shape;1076;p52"/>
          <p:cNvSpPr txBox="1">
            <a:spLocks noGrp="1"/>
          </p:cNvSpPr>
          <p:nvPr>
            <p:ph type="title"/>
          </p:nvPr>
        </p:nvSpPr>
        <p:spPr>
          <a:xfrm>
            <a:off x="1668643" y="2297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Vacations and Sick leaves (data)</a:t>
            </a:r>
            <a:endParaRPr sz="4000">
              <a:latin typeface="Figtree"/>
              <a:ea typeface="Figtree"/>
              <a:cs typeface="Figtree"/>
              <a:sym typeface="Figtree"/>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45</a:t>
            </a:fld>
            <a:endParaRPr/>
          </a:p>
        </p:txBody>
      </p:sp>
      <p:sp>
        <p:nvSpPr>
          <p:cNvPr id="1082" name="Google Shape;1082;p53"/>
          <p:cNvSpPr txBox="1"/>
          <p:nvPr/>
        </p:nvSpPr>
        <p:spPr>
          <a:xfrm>
            <a:off x="976745" y="1744406"/>
            <a:ext cx="9696855" cy="85689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b="1">
                <a:solidFill>
                  <a:srgbClr val="1751A6"/>
                </a:solidFill>
                <a:latin typeface="Calibri"/>
                <a:ea typeface="Calibri"/>
                <a:cs typeface="Calibri"/>
                <a:sym typeface="Calibri"/>
              </a:rPr>
              <a:t>Q33</a:t>
            </a:r>
            <a:r>
              <a:rPr lang="en-GB" sz="2400">
                <a:solidFill>
                  <a:srgbClr val="1751A6"/>
                </a:solidFill>
                <a:latin typeface="Calibri"/>
                <a:ea typeface="Calibri"/>
                <a:cs typeface="Calibri"/>
                <a:sym typeface="Calibri"/>
              </a:rPr>
              <a:t>: To whom do you report when you are going to take a sick leave? (select all that apply)</a:t>
            </a:r>
            <a:endParaRPr/>
          </a:p>
        </p:txBody>
      </p:sp>
      <p:sp>
        <p:nvSpPr>
          <p:cNvPr id="1083" name="Google Shape;1083;p53"/>
          <p:cNvSpPr txBox="1"/>
          <p:nvPr/>
        </p:nvSpPr>
        <p:spPr>
          <a:xfrm>
            <a:off x="3682606" y="2512303"/>
            <a:ext cx="15188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F6F"/>
                </a:solidFill>
                <a:latin typeface="Calibri"/>
                <a:ea typeface="Calibri"/>
                <a:cs typeface="Calibri"/>
                <a:sym typeface="Calibri"/>
              </a:rPr>
              <a:t>My supervisor</a:t>
            </a:r>
            <a:endParaRPr sz="1800">
              <a:solidFill>
                <a:srgbClr val="00BF6F"/>
              </a:solidFill>
              <a:latin typeface="Calibri"/>
              <a:ea typeface="Calibri"/>
              <a:cs typeface="Calibri"/>
              <a:sym typeface="Calibri"/>
            </a:endParaRPr>
          </a:p>
        </p:txBody>
      </p:sp>
      <p:sp>
        <p:nvSpPr>
          <p:cNvPr id="1084" name="Google Shape;1084;p53"/>
          <p:cNvSpPr txBox="1"/>
          <p:nvPr/>
        </p:nvSpPr>
        <p:spPr>
          <a:xfrm>
            <a:off x="2578521" y="2980750"/>
            <a:ext cx="26229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My point-of-contact at HR</a:t>
            </a:r>
            <a:endParaRPr sz="1800">
              <a:solidFill>
                <a:srgbClr val="507CB6"/>
              </a:solidFill>
              <a:latin typeface="Calibri"/>
              <a:ea typeface="Calibri"/>
              <a:cs typeface="Calibri"/>
              <a:sym typeface="Calibri"/>
            </a:endParaRPr>
          </a:p>
        </p:txBody>
      </p:sp>
      <p:sp>
        <p:nvSpPr>
          <p:cNvPr id="1085" name="Google Shape;1085;p53"/>
          <p:cNvSpPr txBox="1"/>
          <p:nvPr/>
        </p:nvSpPr>
        <p:spPr>
          <a:xfrm>
            <a:off x="3508391" y="3449197"/>
            <a:ext cx="16930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Head of division</a:t>
            </a:r>
            <a:endParaRPr sz="1800">
              <a:solidFill>
                <a:srgbClr val="F9BE00"/>
              </a:solidFill>
              <a:latin typeface="Calibri"/>
              <a:ea typeface="Calibri"/>
              <a:cs typeface="Calibri"/>
              <a:sym typeface="Calibri"/>
            </a:endParaRPr>
          </a:p>
        </p:txBody>
      </p:sp>
      <p:sp>
        <p:nvSpPr>
          <p:cNvPr id="1086" name="Google Shape;1086;p53"/>
          <p:cNvSpPr txBox="1"/>
          <p:nvPr/>
        </p:nvSpPr>
        <p:spPr>
          <a:xfrm>
            <a:off x="3103345" y="3917644"/>
            <a:ext cx="20981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6BC8CD"/>
                </a:solidFill>
                <a:latin typeface="Calibri"/>
                <a:ea typeface="Calibri"/>
                <a:cs typeface="Calibri"/>
                <a:sym typeface="Calibri"/>
              </a:rPr>
              <a:t>Head of department</a:t>
            </a:r>
            <a:endParaRPr sz="1800">
              <a:solidFill>
                <a:srgbClr val="6BC8CD"/>
              </a:solidFill>
              <a:latin typeface="Calibri"/>
              <a:ea typeface="Calibri"/>
              <a:cs typeface="Calibri"/>
              <a:sym typeface="Calibri"/>
            </a:endParaRPr>
          </a:p>
        </p:txBody>
      </p:sp>
      <p:sp>
        <p:nvSpPr>
          <p:cNvPr id="1087" name="Google Shape;1087;p53"/>
          <p:cNvSpPr txBox="1"/>
          <p:nvPr/>
        </p:nvSpPr>
        <p:spPr>
          <a:xfrm>
            <a:off x="3620601" y="4386091"/>
            <a:ext cx="15808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8B4F"/>
                </a:solidFill>
                <a:latin typeface="Calibri"/>
                <a:ea typeface="Calibri"/>
                <a:cs typeface="Calibri"/>
                <a:sym typeface="Calibri"/>
              </a:rPr>
              <a:t>Head of school</a:t>
            </a:r>
            <a:endParaRPr sz="1800">
              <a:solidFill>
                <a:srgbClr val="FF8B4F"/>
              </a:solidFill>
              <a:latin typeface="Calibri"/>
              <a:ea typeface="Calibri"/>
              <a:cs typeface="Calibri"/>
              <a:sym typeface="Calibri"/>
            </a:endParaRPr>
          </a:p>
        </p:txBody>
      </p:sp>
      <p:sp>
        <p:nvSpPr>
          <p:cNvPr id="1088" name="Google Shape;1088;p53"/>
          <p:cNvSpPr txBox="1"/>
          <p:nvPr/>
        </p:nvSpPr>
        <p:spPr>
          <a:xfrm>
            <a:off x="2369618" y="4854538"/>
            <a:ext cx="28318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D5E90"/>
                </a:solidFill>
                <a:latin typeface="Calibri"/>
                <a:ea typeface="Calibri"/>
                <a:cs typeface="Calibri"/>
                <a:sym typeface="Calibri"/>
              </a:rPr>
              <a:t>At an internal system of KTH</a:t>
            </a:r>
            <a:endParaRPr sz="1800">
              <a:solidFill>
                <a:srgbClr val="7D5E90"/>
              </a:solidFill>
              <a:latin typeface="Calibri"/>
              <a:ea typeface="Calibri"/>
              <a:cs typeface="Calibri"/>
              <a:sym typeface="Calibri"/>
            </a:endParaRPr>
          </a:p>
        </p:txBody>
      </p:sp>
      <p:sp>
        <p:nvSpPr>
          <p:cNvPr id="1089" name="Google Shape;1089;p53"/>
          <p:cNvSpPr txBox="1"/>
          <p:nvPr/>
        </p:nvSpPr>
        <p:spPr>
          <a:xfrm>
            <a:off x="1882433" y="5322985"/>
            <a:ext cx="33190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25F90"/>
                </a:solidFill>
                <a:latin typeface="Calibri"/>
                <a:ea typeface="Calibri"/>
                <a:cs typeface="Calibri"/>
                <a:sym typeface="Calibri"/>
              </a:rPr>
              <a:t>I don’t report my sick leaves at all</a:t>
            </a:r>
            <a:endParaRPr sz="1800">
              <a:solidFill>
                <a:srgbClr val="D25F90"/>
              </a:solidFill>
              <a:latin typeface="Calibri"/>
              <a:ea typeface="Calibri"/>
              <a:cs typeface="Calibri"/>
              <a:sym typeface="Calibri"/>
            </a:endParaRPr>
          </a:p>
        </p:txBody>
      </p:sp>
      <p:pic>
        <p:nvPicPr>
          <p:cNvPr id="1090" name="Google Shape;1090;p53"/>
          <p:cNvPicPr preferRelativeResize="0"/>
          <p:nvPr/>
        </p:nvPicPr>
        <p:blipFill rotWithShape="1">
          <a:blip r:embed="rId3">
            <a:alphaModFix/>
          </a:blip>
          <a:srcRect/>
          <a:stretch/>
        </p:blipFill>
        <p:spPr>
          <a:xfrm>
            <a:off x="5208757" y="2399125"/>
            <a:ext cx="4705350" cy="3590925"/>
          </a:xfrm>
          <a:prstGeom prst="rect">
            <a:avLst/>
          </a:prstGeom>
          <a:noFill/>
          <a:ln>
            <a:noFill/>
          </a:ln>
        </p:spPr>
      </p:pic>
      <p:sp>
        <p:nvSpPr>
          <p:cNvPr id="1091" name="Google Shape;1091;p53"/>
          <p:cNvSpPr txBox="1">
            <a:spLocks noGrp="1"/>
          </p:cNvSpPr>
          <p:nvPr>
            <p:ph type="title"/>
          </p:nvPr>
        </p:nvSpPr>
        <p:spPr>
          <a:xfrm>
            <a:off x="1668643" y="2297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Vacations and Sick leaves (data)</a:t>
            </a:r>
            <a:endParaRPr sz="4000">
              <a:latin typeface="Figtree"/>
              <a:ea typeface="Figtree"/>
              <a:cs typeface="Figtree"/>
              <a:sym typeface="Figtre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46</a:t>
            </a:fld>
            <a:endParaRPr/>
          </a:p>
        </p:txBody>
      </p:sp>
      <p:sp>
        <p:nvSpPr>
          <p:cNvPr id="1097" name="Google Shape;1097;p54"/>
          <p:cNvSpPr txBox="1"/>
          <p:nvPr/>
        </p:nvSpPr>
        <p:spPr>
          <a:xfrm>
            <a:off x="1156765" y="1516273"/>
            <a:ext cx="5918710" cy="72863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BFD3F9"/>
              </a:buClr>
              <a:buSzPts val="2400"/>
              <a:buFont typeface="Arial"/>
              <a:buNone/>
            </a:pPr>
            <a:r>
              <a:rPr lang="en-GB" sz="2400">
                <a:solidFill>
                  <a:srgbClr val="1751A6"/>
                </a:solidFill>
                <a:latin typeface="Calibri"/>
                <a:ea typeface="Calibri"/>
                <a:cs typeface="Calibri"/>
                <a:sym typeface="Calibri"/>
              </a:rPr>
              <a:t> </a:t>
            </a:r>
            <a:r>
              <a:rPr lang="en-GB" sz="2400" u="sng">
                <a:solidFill>
                  <a:srgbClr val="1751A6"/>
                </a:solidFill>
                <a:latin typeface="Calibri"/>
                <a:ea typeface="Calibri"/>
                <a:cs typeface="Calibri"/>
                <a:sym typeface="Calibri"/>
              </a:rPr>
              <a:t>Correlation by year a PhD student is in:</a:t>
            </a:r>
            <a:endParaRPr/>
          </a:p>
        </p:txBody>
      </p:sp>
      <p:sp>
        <p:nvSpPr>
          <p:cNvPr id="1098" name="Google Shape;1098;p54"/>
          <p:cNvSpPr txBox="1"/>
          <p:nvPr/>
        </p:nvSpPr>
        <p:spPr>
          <a:xfrm>
            <a:off x="4435845" y="2114644"/>
            <a:ext cx="101636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00BF6F"/>
                </a:solidFill>
                <a:latin typeface="Calibri"/>
                <a:ea typeface="Calibri"/>
                <a:cs typeface="Calibri"/>
                <a:sym typeface="Calibri"/>
              </a:rPr>
              <a:t>1</a:t>
            </a:r>
            <a:r>
              <a:rPr lang="en-GB" sz="2000" baseline="30000">
                <a:solidFill>
                  <a:srgbClr val="00BF6F"/>
                </a:solidFill>
                <a:latin typeface="Calibri"/>
                <a:ea typeface="Calibri"/>
                <a:cs typeface="Calibri"/>
                <a:sym typeface="Calibri"/>
              </a:rPr>
              <a:t>st</a:t>
            </a:r>
            <a:r>
              <a:rPr lang="en-GB" sz="2000">
                <a:solidFill>
                  <a:srgbClr val="00BF6F"/>
                </a:solidFill>
                <a:latin typeface="Calibri"/>
                <a:ea typeface="Calibri"/>
                <a:cs typeface="Calibri"/>
                <a:sym typeface="Calibri"/>
              </a:rPr>
              <a:t> year</a:t>
            </a:r>
            <a:endParaRPr/>
          </a:p>
        </p:txBody>
      </p:sp>
      <p:sp>
        <p:nvSpPr>
          <p:cNvPr id="1099" name="Google Shape;1099;p54"/>
          <p:cNvSpPr txBox="1"/>
          <p:nvPr/>
        </p:nvSpPr>
        <p:spPr>
          <a:xfrm>
            <a:off x="5527144" y="2114644"/>
            <a:ext cx="119141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507CB6"/>
                </a:solidFill>
                <a:latin typeface="Calibri"/>
                <a:ea typeface="Calibri"/>
                <a:cs typeface="Calibri"/>
                <a:sym typeface="Calibri"/>
              </a:rPr>
              <a:t>2</a:t>
            </a:r>
            <a:r>
              <a:rPr lang="en-GB" sz="2000" baseline="30000">
                <a:solidFill>
                  <a:srgbClr val="507CB6"/>
                </a:solidFill>
                <a:latin typeface="Calibri"/>
                <a:ea typeface="Calibri"/>
                <a:cs typeface="Calibri"/>
                <a:sym typeface="Calibri"/>
              </a:rPr>
              <a:t>nd</a:t>
            </a:r>
            <a:r>
              <a:rPr lang="en-GB" sz="2000">
                <a:solidFill>
                  <a:srgbClr val="507CB6"/>
                </a:solidFill>
                <a:latin typeface="Calibri"/>
                <a:ea typeface="Calibri"/>
                <a:cs typeface="Calibri"/>
                <a:sym typeface="Calibri"/>
              </a:rPr>
              <a:t> year</a:t>
            </a:r>
            <a:endParaRPr sz="2000">
              <a:solidFill>
                <a:srgbClr val="00BF6F"/>
              </a:solidFill>
              <a:latin typeface="Calibri"/>
              <a:ea typeface="Calibri"/>
              <a:cs typeface="Calibri"/>
              <a:sym typeface="Calibri"/>
            </a:endParaRPr>
          </a:p>
        </p:txBody>
      </p:sp>
      <p:sp>
        <p:nvSpPr>
          <p:cNvPr id="1100" name="Google Shape;1100;p54"/>
          <p:cNvSpPr txBox="1"/>
          <p:nvPr/>
        </p:nvSpPr>
        <p:spPr>
          <a:xfrm>
            <a:off x="6793493" y="2114644"/>
            <a:ext cx="119141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9BE00"/>
                </a:solidFill>
                <a:latin typeface="Calibri"/>
                <a:ea typeface="Calibri"/>
                <a:cs typeface="Calibri"/>
                <a:sym typeface="Calibri"/>
              </a:rPr>
              <a:t>3</a:t>
            </a:r>
            <a:r>
              <a:rPr lang="en-GB" sz="2000" baseline="30000">
                <a:solidFill>
                  <a:srgbClr val="F9BE00"/>
                </a:solidFill>
                <a:latin typeface="Calibri"/>
                <a:ea typeface="Calibri"/>
                <a:cs typeface="Calibri"/>
                <a:sym typeface="Calibri"/>
              </a:rPr>
              <a:t>rd</a:t>
            </a:r>
            <a:r>
              <a:rPr lang="en-GB" sz="2000">
                <a:solidFill>
                  <a:srgbClr val="F9BE00"/>
                </a:solidFill>
                <a:latin typeface="Calibri"/>
                <a:ea typeface="Calibri"/>
                <a:cs typeface="Calibri"/>
                <a:sym typeface="Calibri"/>
              </a:rPr>
              <a:t> year</a:t>
            </a:r>
            <a:endParaRPr sz="2000">
              <a:solidFill>
                <a:srgbClr val="00BF6F"/>
              </a:solidFill>
              <a:latin typeface="Calibri"/>
              <a:ea typeface="Calibri"/>
              <a:cs typeface="Calibri"/>
              <a:sym typeface="Calibri"/>
            </a:endParaRPr>
          </a:p>
        </p:txBody>
      </p:sp>
      <p:sp>
        <p:nvSpPr>
          <p:cNvPr id="1101" name="Google Shape;1101;p54"/>
          <p:cNvSpPr txBox="1"/>
          <p:nvPr/>
        </p:nvSpPr>
        <p:spPr>
          <a:xfrm>
            <a:off x="8059842" y="2114644"/>
            <a:ext cx="1032532"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6BC8CD"/>
                </a:solidFill>
                <a:latin typeface="Calibri"/>
                <a:ea typeface="Calibri"/>
                <a:cs typeface="Calibri"/>
                <a:sym typeface="Calibri"/>
              </a:rPr>
              <a:t>4</a:t>
            </a:r>
            <a:r>
              <a:rPr lang="en-GB" sz="2000" baseline="30000">
                <a:solidFill>
                  <a:srgbClr val="6BC8CD"/>
                </a:solidFill>
                <a:latin typeface="Calibri"/>
                <a:ea typeface="Calibri"/>
                <a:cs typeface="Calibri"/>
                <a:sym typeface="Calibri"/>
              </a:rPr>
              <a:t>th</a:t>
            </a:r>
            <a:r>
              <a:rPr lang="en-GB" sz="2000">
                <a:solidFill>
                  <a:srgbClr val="6BC8CD"/>
                </a:solidFill>
                <a:latin typeface="Calibri"/>
                <a:ea typeface="Calibri"/>
                <a:cs typeface="Calibri"/>
                <a:sym typeface="Calibri"/>
              </a:rPr>
              <a:t> year</a:t>
            </a:r>
            <a:endParaRPr sz="2000">
              <a:solidFill>
                <a:srgbClr val="00BF6F"/>
              </a:solidFill>
              <a:latin typeface="Calibri"/>
              <a:ea typeface="Calibri"/>
              <a:cs typeface="Calibri"/>
              <a:sym typeface="Calibri"/>
            </a:endParaRPr>
          </a:p>
        </p:txBody>
      </p:sp>
      <p:sp>
        <p:nvSpPr>
          <p:cNvPr id="1102" name="Google Shape;1102;p54"/>
          <p:cNvSpPr txBox="1"/>
          <p:nvPr/>
        </p:nvSpPr>
        <p:spPr>
          <a:xfrm>
            <a:off x="9167306" y="2114644"/>
            <a:ext cx="2043609"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F8B4F"/>
                </a:solidFill>
                <a:latin typeface="Calibri"/>
                <a:ea typeface="Calibri"/>
                <a:cs typeface="Calibri"/>
                <a:sym typeface="Calibri"/>
              </a:rPr>
              <a:t>5</a:t>
            </a:r>
            <a:r>
              <a:rPr lang="en-GB" sz="2000" baseline="30000">
                <a:solidFill>
                  <a:srgbClr val="FF8B4F"/>
                </a:solidFill>
                <a:latin typeface="Calibri"/>
                <a:ea typeface="Calibri"/>
                <a:cs typeface="Calibri"/>
                <a:sym typeface="Calibri"/>
              </a:rPr>
              <a:t>th</a:t>
            </a:r>
            <a:r>
              <a:rPr lang="en-GB" sz="2000">
                <a:solidFill>
                  <a:srgbClr val="FF8B4F"/>
                </a:solidFill>
                <a:latin typeface="Calibri"/>
                <a:ea typeface="Calibri"/>
                <a:cs typeface="Calibri"/>
                <a:sym typeface="Calibri"/>
              </a:rPr>
              <a:t> year or more</a:t>
            </a:r>
            <a:endParaRPr sz="2000">
              <a:solidFill>
                <a:srgbClr val="00BF6F"/>
              </a:solidFill>
              <a:latin typeface="Calibri"/>
              <a:ea typeface="Calibri"/>
              <a:cs typeface="Calibri"/>
              <a:sym typeface="Calibri"/>
            </a:endParaRPr>
          </a:p>
        </p:txBody>
      </p:sp>
      <p:sp>
        <p:nvSpPr>
          <p:cNvPr id="1103" name="Google Shape;1103;p54"/>
          <p:cNvSpPr txBox="1"/>
          <p:nvPr/>
        </p:nvSpPr>
        <p:spPr>
          <a:xfrm>
            <a:off x="3646312" y="2717729"/>
            <a:ext cx="15188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My supervisor</a:t>
            </a:r>
            <a:endParaRPr sz="1800">
              <a:solidFill>
                <a:srgbClr val="757070"/>
              </a:solidFill>
              <a:latin typeface="Calibri"/>
              <a:ea typeface="Calibri"/>
              <a:cs typeface="Calibri"/>
              <a:sym typeface="Calibri"/>
            </a:endParaRPr>
          </a:p>
        </p:txBody>
      </p:sp>
      <p:sp>
        <p:nvSpPr>
          <p:cNvPr id="1104" name="Google Shape;1104;p54"/>
          <p:cNvSpPr txBox="1"/>
          <p:nvPr/>
        </p:nvSpPr>
        <p:spPr>
          <a:xfrm>
            <a:off x="2542227" y="3186176"/>
            <a:ext cx="26229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My point-of-contact at HR</a:t>
            </a:r>
            <a:endParaRPr sz="1800">
              <a:solidFill>
                <a:srgbClr val="757070"/>
              </a:solidFill>
              <a:latin typeface="Calibri"/>
              <a:ea typeface="Calibri"/>
              <a:cs typeface="Calibri"/>
              <a:sym typeface="Calibri"/>
            </a:endParaRPr>
          </a:p>
        </p:txBody>
      </p:sp>
      <p:sp>
        <p:nvSpPr>
          <p:cNvPr id="1105" name="Google Shape;1105;p54"/>
          <p:cNvSpPr txBox="1"/>
          <p:nvPr/>
        </p:nvSpPr>
        <p:spPr>
          <a:xfrm>
            <a:off x="3472097" y="3654623"/>
            <a:ext cx="16930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Head of division</a:t>
            </a:r>
            <a:endParaRPr sz="1800">
              <a:solidFill>
                <a:srgbClr val="757070"/>
              </a:solidFill>
              <a:latin typeface="Calibri"/>
              <a:ea typeface="Calibri"/>
              <a:cs typeface="Calibri"/>
              <a:sym typeface="Calibri"/>
            </a:endParaRPr>
          </a:p>
        </p:txBody>
      </p:sp>
      <p:sp>
        <p:nvSpPr>
          <p:cNvPr id="1106" name="Google Shape;1106;p54"/>
          <p:cNvSpPr txBox="1"/>
          <p:nvPr/>
        </p:nvSpPr>
        <p:spPr>
          <a:xfrm>
            <a:off x="3067051" y="4123070"/>
            <a:ext cx="20981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Head of department</a:t>
            </a:r>
            <a:endParaRPr sz="1800">
              <a:solidFill>
                <a:srgbClr val="757070"/>
              </a:solidFill>
              <a:latin typeface="Calibri"/>
              <a:ea typeface="Calibri"/>
              <a:cs typeface="Calibri"/>
              <a:sym typeface="Calibri"/>
            </a:endParaRPr>
          </a:p>
        </p:txBody>
      </p:sp>
      <p:sp>
        <p:nvSpPr>
          <p:cNvPr id="1107" name="Google Shape;1107;p54"/>
          <p:cNvSpPr txBox="1"/>
          <p:nvPr/>
        </p:nvSpPr>
        <p:spPr>
          <a:xfrm>
            <a:off x="3584307" y="4591517"/>
            <a:ext cx="15808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Head of school</a:t>
            </a:r>
            <a:endParaRPr sz="1800">
              <a:solidFill>
                <a:srgbClr val="757070"/>
              </a:solidFill>
              <a:latin typeface="Calibri"/>
              <a:ea typeface="Calibri"/>
              <a:cs typeface="Calibri"/>
              <a:sym typeface="Calibri"/>
            </a:endParaRPr>
          </a:p>
        </p:txBody>
      </p:sp>
      <p:sp>
        <p:nvSpPr>
          <p:cNvPr id="1108" name="Google Shape;1108;p54"/>
          <p:cNvSpPr txBox="1"/>
          <p:nvPr/>
        </p:nvSpPr>
        <p:spPr>
          <a:xfrm>
            <a:off x="2333324" y="5059964"/>
            <a:ext cx="28318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At an internal system of KTH</a:t>
            </a:r>
            <a:endParaRPr sz="1800">
              <a:solidFill>
                <a:srgbClr val="757070"/>
              </a:solidFill>
              <a:latin typeface="Calibri"/>
              <a:ea typeface="Calibri"/>
              <a:cs typeface="Calibri"/>
              <a:sym typeface="Calibri"/>
            </a:endParaRPr>
          </a:p>
        </p:txBody>
      </p:sp>
      <p:sp>
        <p:nvSpPr>
          <p:cNvPr id="1109" name="Google Shape;1109;p54"/>
          <p:cNvSpPr txBox="1"/>
          <p:nvPr/>
        </p:nvSpPr>
        <p:spPr>
          <a:xfrm>
            <a:off x="1846139" y="5528411"/>
            <a:ext cx="33190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 don’t report my sick leaves at all</a:t>
            </a:r>
            <a:endParaRPr sz="1800">
              <a:solidFill>
                <a:srgbClr val="757070"/>
              </a:solidFill>
              <a:latin typeface="Calibri"/>
              <a:ea typeface="Calibri"/>
              <a:cs typeface="Calibri"/>
              <a:sym typeface="Calibri"/>
            </a:endParaRPr>
          </a:p>
        </p:txBody>
      </p:sp>
      <p:pic>
        <p:nvPicPr>
          <p:cNvPr id="1110" name="Google Shape;1110;p54"/>
          <p:cNvPicPr preferRelativeResize="0"/>
          <p:nvPr/>
        </p:nvPicPr>
        <p:blipFill rotWithShape="1">
          <a:blip r:embed="rId3">
            <a:alphaModFix/>
          </a:blip>
          <a:srcRect/>
          <a:stretch/>
        </p:blipFill>
        <p:spPr>
          <a:xfrm>
            <a:off x="5180251" y="2619787"/>
            <a:ext cx="4895850" cy="3600450"/>
          </a:xfrm>
          <a:prstGeom prst="rect">
            <a:avLst/>
          </a:prstGeom>
          <a:noFill/>
          <a:ln>
            <a:noFill/>
          </a:ln>
        </p:spPr>
      </p:pic>
      <p:sp>
        <p:nvSpPr>
          <p:cNvPr id="1111" name="Google Shape;1111;p54"/>
          <p:cNvSpPr txBox="1">
            <a:spLocks noGrp="1"/>
          </p:cNvSpPr>
          <p:nvPr>
            <p:ph type="title"/>
          </p:nvPr>
        </p:nvSpPr>
        <p:spPr>
          <a:xfrm>
            <a:off x="1668643" y="2297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Vacations and Sick leaves (data)</a:t>
            </a:r>
            <a:endParaRPr sz="4000">
              <a:latin typeface="Figtree"/>
              <a:ea typeface="Figtree"/>
              <a:cs typeface="Figtree"/>
              <a:sym typeface="Figtre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47</a:t>
            </a:fld>
            <a:endParaRPr/>
          </a:p>
        </p:txBody>
      </p:sp>
      <p:sp>
        <p:nvSpPr>
          <p:cNvPr id="1148" name="Google Shape;1148;p56"/>
          <p:cNvSpPr txBox="1"/>
          <p:nvPr/>
        </p:nvSpPr>
        <p:spPr>
          <a:xfrm>
            <a:off x="5215919" y="2012742"/>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1149" name="Google Shape;1149;p56"/>
          <p:cNvSpPr txBox="1"/>
          <p:nvPr/>
        </p:nvSpPr>
        <p:spPr>
          <a:xfrm>
            <a:off x="6020037" y="2011799"/>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1150" name="Google Shape;1150;p56"/>
          <p:cNvSpPr txBox="1"/>
          <p:nvPr/>
        </p:nvSpPr>
        <p:spPr>
          <a:xfrm>
            <a:off x="7271353" y="2012742"/>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1151" name="Google Shape;1151;p56"/>
          <p:cNvSpPr txBox="1"/>
          <p:nvPr/>
        </p:nvSpPr>
        <p:spPr>
          <a:xfrm>
            <a:off x="8389471" y="2011799"/>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1152" name="Google Shape;1152;p56"/>
          <p:cNvSpPr txBox="1"/>
          <p:nvPr/>
        </p:nvSpPr>
        <p:spPr>
          <a:xfrm>
            <a:off x="9176739" y="2007191"/>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1153" name="Google Shape;1153;p56"/>
          <p:cNvSpPr txBox="1"/>
          <p:nvPr/>
        </p:nvSpPr>
        <p:spPr>
          <a:xfrm>
            <a:off x="944803" y="1892107"/>
            <a:ext cx="3836657"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Correlation by school:</a:t>
            </a:r>
            <a:endParaRPr/>
          </a:p>
        </p:txBody>
      </p:sp>
      <p:sp>
        <p:nvSpPr>
          <p:cNvPr id="1154" name="Google Shape;1154;p56"/>
          <p:cNvSpPr txBox="1"/>
          <p:nvPr/>
        </p:nvSpPr>
        <p:spPr>
          <a:xfrm>
            <a:off x="5073110" y="5605636"/>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1155" name="Google Shape;1155;p56"/>
          <p:cNvSpPr txBox="1"/>
          <p:nvPr/>
        </p:nvSpPr>
        <p:spPr>
          <a:xfrm>
            <a:off x="5493399"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1156" name="Google Shape;1156;p56"/>
          <p:cNvSpPr txBox="1"/>
          <p:nvPr/>
        </p:nvSpPr>
        <p:spPr>
          <a:xfrm>
            <a:off x="5968453"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1157" name="Google Shape;1157;p56"/>
          <p:cNvSpPr txBox="1"/>
          <p:nvPr/>
        </p:nvSpPr>
        <p:spPr>
          <a:xfrm>
            <a:off x="6431155"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1158" name="Google Shape;1158;p56"/>
          <p:cNvSpPr txBox="1"/>
          <p:nvPr/>
        </p:nvSpPr>
        <p:spPr>
          <a:xfrm>
            <a:off x="6893857"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1159" name="Google Shape;1159;p56"/>
          <p:cNvSpPr txBox="1"/>
          <p:nvPr/>
        </p:nvSpPr>
        <p:spPr>
          <a:xfrm>
            <a:off x="7388072"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1160" name="Google Shape;1160;p56"/>
          <p:cNvSpPr txBox="1"/>
          <p:nvPr/>
        </p:nvSpPr>
        <p:spPr>
          <a:xfrm>
            <a:off x="7829286"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1161" name="Google Shape;1161;p56"/>
          <p:cNvSpPr txBox="1"/>
          <p:nvPr/>
        </p:nvSpPr>
        <p:spPr>
          <a:xfrm>
            <a:off x="8292233"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1162" name="Google Shape;1162;p56"/>
          <p:cNvSpPr txBox="1"/>
          <p:nvPr/>
        </p:nvSpPr>
        <p:spPr>
          <a:xfrm>
            <a:off x="8773164"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1163" name="Google Shape;1163;p56"/>
          <p:cNvSpPr txBox="1"/>
          <p:nvPr/>
        </p:nvSpPr>
        <p:spPr>
          <a:xfrm>
            <a:off x="9237604"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1164" name="Google Shape;1164;p56"/>
          <p:cNvSpPr txBox="1"/>
          <p:nvPr/>
        </p:nvSpPr>
        <p:spPr>
          <a:xfrm>
            <a:off x="9700306" y="5605636"/>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sp>
        <p:nvSpPr>
          <p:cNvPr id="1165" name="Google Shape;1165;p56"/>
          <p:cNvSpPr txBox="1"/>
          <p:nvPr/>
        </p:nvSpPr>
        <p:spPr>
          <a:xfrm>
            <a:off x="3555116" y="2425622"/>
            <a:ext cx="15188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My supervisor</a:t>
            </a:r>
            <a:endParaRPr sz="1800">
              <a:solidFill>
                <a:srgbClr val="757070"/>
              </a:solidFill>
              <a:latin typeface="Calibri"/>
              <a:ea typeface="Calibri"/>
              <a:cs typeface="Calibri"/>
              <a:sym typeface="Calibri"/>
            </a:endParaRPr>
          </a:p>
        </p:txBody>
      </p:sp>
      <p:sp>
        <p:nvSpPr>
          <p:cNvPr id="1166" name="Google Shape;1166;p56"/>
          <p:cNvSpPr txBox="1"/>
          <p:nvPr/>
        </p:nvSpPr>
        <p:spPr>
          <a:xfrm>
            <a:off x="2451031" y="2894069"/>
            <a:ext cx="26229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My point-of-contact at HR</a:t>
            </a:r>
            <a:endParaRPr sz="1800">
              <a:solidFill>
                <a:srgbClr val="757070"/>
              </a:solidFill>
              <a:latin typeface="Calibri"/>
              <a:ea typeface="Calibri"/>
              <a:cs typeface="Calibri"/>
              <a:sym typeface="Calibri"/>
            </a:endParaRPr>
          </a:p>
        </p:txBody>
      </p:sp>
      <p:sp>
        <p:nvSpPr>
          <p:cNvPr id="1167" name="Google Shape;1167;p56"/>
          <p:cNvSpPr txBox="1"/>
          <p:nvPr/>
        </p:nvSpPr>
        <p:spPr>
          <a:xfrm>
            <a:off x="3380901" y="3362516"/>
            <a:ext cx="16930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Head of division</a:t>
            </a:r>
            <a:endParaRPr sz="1800">
              <a:solidFill>
                <a:srgbClr val="757070"/>
              </a:solidFill>
              <a:latin typeface="Calibri"/>
              <a:ea typeface="Calibri"/>
              <a:cs typeface="Calibri"/>
              <a:sym typeface="Calibri"/>
            </a:endParaRPr>
          </a:p>
        </p:txBody>
      </p:sp>
      <p:sp>
        <p:nvSpPr>
          <p:cNvPr id="1168" name="Google Shape;1168;p56"/>
          <p:cNvSpPr txBox="1"/>
          <p:nvPr/>
        </p:nvSpPr>
        <p:spPr>
          <a:xfrm>
            <a:off x="2975855" y="3830963"/>
            <a:ext cx="20981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Head of department</a:t>
            </a:r>
            <a:endParaRPr sz="1800">
              <a:solidFill>
                <a:srgbClr val="757070"/>
              </a:solidFill>
              <a:latin typeface="Calibri"/>
              <a:ea typeface="Calibri"/>
              <a:cs typeface="Calibri"/>
              <a:sym typeface="Calibri"/>
            </a:endParaRPr>
          </a:p>
        </p:txBody>
      </p:sp>
      <p:sp>
        <p:nvSpPr>
          <p:cNvPr id="1169" name="Google Shape;1169;p56"/>
          <p:cNvSpPr txBox="1"/>
          <p:nvPr/>
        </p:nvSpPr>
        <p:spPr>
          <a:xfrm>
            <a:off x="3493111" y="4299410"/>
            <a:ext cx="15808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Head of school</a:t>
            </a:r>
            <a:endParaRPr sz="1800">
              <a:solidFill>
                <a:srgbClr val="757070"/>
              </a:solidFill>
              <a:latin typeface="Calibri"/>
              <a:ea typeface="Calibri"/>
              <a:cs typeface="Calibri"/>
              <a:sym typeface="Calibri"/>
            </a:endParaRPr>
          </a:p>
        </p:txBody>
      </p:sp>
      <p:sp>
        <p:nvSpPr>
          <p:cNvPr id="1170" name="Google Shape;1170;p56"/>
          <p:cNvSpPr txBox="1"/>
          <p:nvPr/>
        </p:nvSpPr>
        <p:spPr>
          <a:xfrm>
            <a:off x="2242128" y="4767857"/>
            <a:ext cx="28318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At an internal system of KTH</a:t>
            </a:r>
            <a:endParaRPr sz="1800">
              <a:solidFill>
                <a:srgbClr val="757070"/>
              </a:solidFill>
              <a:latin typeface="Calibri"/>
              <a:ea typeface="Calibri"/>
              <a:cs typeface="Calibri"/>
              <a:sym typeface="Calibri"/>
            </a:endParaRPr>
          </a:p>
        </p:txBody>
      </p:sp>
      <p:sp>
        <p:nvSpPr>
          <p:cNvPr id="1171" name="Google Shape;1171;p56"/>
          <p:cNvSpPr txBox="1"/>
          <p:nvPr/>
        </p:nvSpPr>
        <p:spPr>
          <a:xfrm>
            <a:off x="1754943" y="5236304"/>
            <a:ext cx="33190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 don’t report my sick leaves at all</a:t>
            </a:r>
            <a:endParaRPr sz="1800">
              <a:solidFill>
                <a:srgbClr val="757070"/>
              </a:solidFill>
              <a:latin typeface="Calibri"/>
              <a:ea typeface="Calibri"/>
              <a:cs typeface="Calibri"/>
              <a:sym typeface="Calibri"/>
            </a:endParaRPr>
          </a:p>
        </p:txBody>
      </p:sp>
      <p:pic>
        <p:nvPicPr>
          <p:cNvPr id="1172" name="Google Shape;1172;p56"/>
          <p:cNvPicPr preferRelativeResize="0"/>
          <p:nvPr/>
        </p:nvPicPr>
        <p:blipFill rotWithShape="1">
          <a:blip r:embed="rId3">
            <a:alphaModFix/>
          </a:blip>
          <a:srcRect/>
          <a:stretch/>
        </p:blipFill>
        <p:spPr>
          <a:xfrm>
            <a:off x="5151120" y="2352015"/>
            <a:ext cx="4819650" cy="3295649"/>
          </a:xfrm>
          <a:prstGeom prst="rect">
            <a:avLst/>
          </a:prstGeom>
          <a:noFill/>
          <a:ln>
            <a:noFill/>
          </a:ln>
        </p:spPr>
      </p:pic>
      <p:sp>
        <p:nvSpPr>
          <p:cNvPr id="1173" name="Google Shape;1173;p56"/>
          <p:cNvSpPr txBox="1">
            <a:spLocks noGrp="1"/>
          </p:cNvSpPr>
          <p:nvPr>
            <p:ph type="title"/>
          </p:nvPr>
        </p:nvSpPr>
        <p:spPr>
          <a:xfrm>
            <a:off x="1668643" y="2297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Vacations and Sick leaves (data)</a:t>
            </a:r>
            <a:endParaRPr sz="4000">
              <a:latin typeface="Figtree"/>
              <a:ea typeface="Figtree"/>
              <a:cs typeface="Figtree"/>
              <a:sym typeface="Figtree"/>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48</a:t>
            </a:fld>
            <a:endParaRPr/>
          </a:p>
        </p:txBody>
      </p:sp>
      <p:sp>
        <p:nvSpPr>
          <p:cNvPr id="1179" name="Google Shape;1179;p57"/>
          <p:cNvSpPr txBox="1"/>
          <p:nvPr/>
        </p:nvSpPr>
        <p:spPr>
          <a:xfrm>
            <a:off x="921327" y="1940738"/>
            <a:ext cx="9696855" cy="85689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b="1">
                <a:solidFill>
                  <a:srgbClr val="1751A6"/>
                </a:solidFill>
                <a:latin typeface="Calibri"/>
                <a:ea typeface="Calibri"/>
                <a:cs typeface="Calibri"/>
                <a:sym typeface="Calibri"/>
              </a:rPr>
              <a:t>Q34</a:t>
            </a:r>
            <a:r>
              <a:rPr lang="en-GB" sz="2000">
                <a:solidFill>
                  <a:srgbClr val="1751A6"/>
                </a:solidFill>
                <a:latin typeface="Calibri"/>
                <a:ea typeface="Calibri"/>
                <a:cs typeface="Calibri"/>
                <a:sym typeface="Calibri"/>
              </a:rPr>
              <a:t>: In a previous question, you mentioned that you took less than 25 days for vacation last year. What are the reasons for it? (Select all that apply)</a:t>
            </a:r>
            <a:endParaRPr/>
          </a:p>
        </p:txBody>
      </p:sp>
      <p:sp>
        <p:nvSpPr>
          <p:cNvPr id="1180" name="Google Shape;1180;p57"/>
          <p:cNvSpPr txBox="1"/>
          <p:nvPr/>
        </p:nvSpPr>
        <p:spPr>
          <a:xfrm>
            <a:off x="1666941" y="2834530"/>
            <a:ext cx="51102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C23310"/>
                </a:solidFill>
                <a:latin typeface="Calibri"/>
                <a:ea typeface="Calibri"/>
                <a:cs typeface="Calibri"/>
                <a:sym typeface="Calibri"/>
              </a:rPr>
              <a:t>My supervisor explicitly didn’t let me use all my days</a:t>
            </a:r>
            <a:endParaRPr sz="1800">
              <a:solidFill>
                <a:srgbClr val="C23310"/>
              </a:solidFill>
              <a:latin typeface="Calibri"/>
              <a:ea typeface="Calibri"/>
              <a:cs typeface="Calibri"/>
              <a:sym typeface="Calibri"/>
            </a:endParaRPr>
          </a:p>
        </p:txBody>
      </p:sp>
      <p:sp>
        <p:nvSpPr>
          <p:cNvPr id="1181" name="Google Shape;1181;p57"/>
          <p:cNvSpPr txBox="1"/>
          <p:nvPr/>
        </p:nvSpPr>
        <p:spPr>
          <a:xfrm>
            <a:off x="383961" y="3382709"/>
            <a:ext cx="63932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I didn’t have enough time to take it (research papers, project, etc.)</a:t>
            </a:r>
            <a:endParaRPr sz="1800">
              <a:solidFill>
                <a:srgbClr val="507CB6"/>
              </a:solidFill>
              <a:latin typeface="Calibri"/>
              <a:ea typeface="Calibri"/>
              <a:cs typeface="Calibri"/>
              <a:sym typeface="Calibri"/>
            </a:endParaRPr>
          </a:p>
        </p:txBody>
      </p:sp>
      <p:sp>
        <p:nvSpPr>
          <p:cNvPr id="1182" name="Google Shape;1182;p57"/>
          <p:cNvSpPr txBox="1"/>
          <p:nvPr/>
        </p:nvSpPr>
        <p:spPr>
          <a:xfrm>
            <a:off x="1813840" y="3930888"/>
            <a:ext cx="49633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I felt pressure from my peers not to use all my days</a:t>
            </a:r>
            <a:endParaRPr sz="1800">
              <a:solidFill>
                <a:srgbClr val="F9BE00"/>
              </a:solidFill>
              <a:latin typeface="Calibri"/>
              <a:ea typeface="Calibri"/>
              <a:cs typeface="Calibri"/>
              <a:sym typeface="Calibri"/>
            </a:endParaRPr>
          </a:p>
        </p:txBody>
      </p:sp>
      <p:sp>
        <p:nvSpPr>
          <p:cNvPr id="1183" name="Google Shape;1183;p57"/>
          <p:cNvSpPr txBox="1"/>
          <p:nvPr/>
        </p:nvSpPr>
        <p:spPr>
          <a:xfrm>
            <a:off x="3304119" y="4479067"/>
            <a:ext cx="34730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6BC8CD"/>
                </a:solidFill>
                <a:latin typeface="Calibri"/>
                <a:ea typeface="Calibri"/>
                <a:cs typeface="Calibri"/>
                <a:sym typeface="Calibri"/>
              </a:rPr>
              <a:t>I just didn’t want to use all my days</a:t>
            </a:r>
            <a:endParaRPr sz="1800">
              <a:solidFill>
                <a:srgbClr val="6BC8CD"/>
              </a:solidFill>
              <a:latin typeface="Calibri"/>
              <a:ea typeface="Calibri"/>
              <a:cs typeface="Calibri"/>
              <a:sym typeface="Calibri"/>
            </a:endParaRPr>
          </a:p>
        </p:txBody>
      </p:sp>
      <p:sp>
        <p:nvSpPr>
          <p:cNvPr id="1184" name="Google Shape;1184;p57"/>
          <p:cNvSpPr txBox="1"/>
          <p:nvPr/>
        </p:nvSpPr>
        <p:spPr>
          <a:xfrm>
            <a:off x="4539522" y="5027247"/>
            <a:ext cx="22376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8B4F"/>
                </a:solidFill>
                <a:latin typeface="Calibri"/>
                <a:ea typeface="Calibri"/>
                <a:cs typeface="Calibri"/>
                <a:sym typeface="Calibri"/>
              </a:rPr>
              <a:t>Other (please specify)</a:t>
            </a:r>
            <a:endParaRPr sz="1800">
              <a:solidFill>
                <a:srgbClr val="FF8B4F"/>
              </a:solidFill>
              <a:latin typeface="Calibri"/>
              <a:ea typeface="Calibri"/>
              <a:cs typeface="Calibri"/>
              <a:sym typeface="Calibri"/>
            </a:endParaRPr>
          </a:p>
        </p:txBody>
      </p:sp>
      <p:pic>
        <p:nvPicPr>
          <p:cNvPr id="1185" name="Google Shape;1185;p57"/>
          <p:cNvPicPr preferRelativeResize="0"/>
          <p:nvPr/>
        </p:nvPicPr>
        <p:blipFill rotWithShape="1">
          <a:blip r:embed="rId3">
            <a:alphaModFix/>
          </a:blip>
          <a:srcRect/>
          <a:stretch/>
        </p:blipFill>
        <p:spPr>
          <a:xfrm>
            <a:off x="6857682" y="2629215"/>
            <a:ext cx="4714875" cy="3127842"/>
          </a:xfrm>
          <a:prstGeom prst="rect">
            <a:avLst/>
          </a:prstGeom>
          <a:noFill/>
          <a:ln>
            <a:noFill/>
          </a:ln>
        </p:spPr>
      </p:pic>
      <p:sp>
        <p:nvSpPr>
          <p:cNvPr id="1186" name="Google Shape;1186;p57"/>
          <p:cNvSpPr txBox="1"/>
          <p:nvPr/>
        </p:nvSpPr>
        <p:spPr>
          <a:xfrm>
            <a:off x="383961" y="5395429"/>
            <a:ext cx="6393225"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a:solidFill>
                  <a:srgbClr val="FF8B4F"/>
                </a:solidFill>
                <a:latin typeface="Calibri"/>
                <a:ea typeface="Calibri"/>
                <a:cs typeface="Calibri"/>
                <a:sym typeface="Calibri"/>
              </a:rPr>
              <a:t>Some students experienced pressure from their supervisor, others started somewhere during the year and didn’t have the full amount of vacation days, some students just prefer to get a lot of work done</a:t>
            </a:r>
            <a:endParaRPr sz="1400">
              <a:solidFill>
                <a:srgbClr val="FF8B4F"/>
              </a:solidFill>
              <a:latin typeface="Calibri"/>
              <a:ea typeface="Calibri"/>
              <a:cs typeface="Calibri"/>
              <a:sym typeface="Calibri"/>
            </a:endParaRPr>
          </a:p>
        </p:txBody>
      </p:sp>
      <p:sp>
        <p:nvSpPr>
          <p:cNvPr id="1187" name="Google Shape;1187;p57"/>
          <p:cNvSpPr txBox="1">
            <a:spLocks noGrp="1"/>
          </p:cNvSpPr>
          <p:nvPr>
            <p:ph type="title"/>
          </p:nvPr>
        </p:nvSpPr>
        <p:spPr>
          <a:xfrm>
            <a:off x="1668643" y="2297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Vacations and Sick leaves (data)</a:t>
            </a:r>
            <a:endParaRPr sz="4000">
              <a:latin typeface="Figtree"/>
              <a:ea typeface="Figtree"/>
              <a:cs typeface="Figtree"/>
              <a:sym typeface="Figtree"/>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49</a:t>
            </a:fld>
            <a:endParaRPr/>
          </a:p>
        </p:txBody>
      </p:sp>
      <p:sp>
        <p:nvSpPr>
          <p:cNvPr id="1222" name="Google Shape;1222;p59"/>
          <p:cNvSpPr txBox="1"/>
          <p:nvPr/>
        </p:nvSpPr>
        <p:spPr>
          <a:xfrm>
            <a:off x="6968519" y="2101642"/>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1223" name="Google Shape;1223;p59"/>
          <p:cNvSpPr txBox="1"/>
          <p:nvPr/>
        </p:nvSpPr>
        <p:spPr>
          <a:xfrm>
            <a:off x="7932307" y="2100699"/>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1224" name="Google Shape;1224;p59"/>
          <p:cNvSpPr txBox="1"/>
          <p:nvPr/>
        </p:nvSpPr>
        <p:spPr>
          <a:xfrm>
            <a:off x="8921487" y="2101642"/>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1225" name="Google Shape;1225;p59"/>
          <p:cNvSpPr txBox="1"/>
          <p:nvPr/>
        </p:nvSpPr>
        <p:spPr>
          <a:xfrm>
            <a:off x="9965938" y="2100699"/>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1226" name="Google Shape;1226;p59"/>
          <p:cNvSpPr txBox="1"/>
          <p:nvPr/>
        </p:nvSpPr>
        <p:spPr>
          <a:xfrm>
            <a:off x="10929339" y="2096091"/>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1227" name="Google Shape;1227;p59"/>
          <p:cNvSpPr txBox="1"/>
          <p:nvPr/>
        </p:nvSpPr>
        <p:spPr>
          <a:xfrm>
            <a:off x="968982" y="2074903"/>
            <a:ext cx="3836657"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Correlation by school:</a:t>
            </a:r>
            <a:endParaRPr/>
          </a:p>
        </p:txBody>
      </p:sp>
      <p:sp>
        <p:nvSpPr>
          <p:cNvPr id="1228" name="Google Shape;1228;p59"/>
          <p:cNvSpPr txBox="1"/>
          <p:nvPr/>
        </p:nvSpPr>
        <p:spPr>
          <a:xfrm>
            <a:off x="6692360" y="5605636"/>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1229" name="Google Shape;1229;p59"/>
          <p:cNvSpPr txBox="1"/>
          <p:nvPr/>
        </p:nvSpPr>
        <p:spPr>
          <a:xfrm>
            <a:off x="7112649"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1230" name="Google Shape;1230;p59"/>
          <p:cNvSpPr txBox="1"/>
          <p:nvPr/>
        </p:nvSpPr>
        <p:spPr>
          <a:xfrm>
            <a:off x="7587703"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1231" name="Google Shape;1231;p59"/>
          <p:cNvSpPr txBox="1"/>
          <p:nvPr/>
        </p:nvSpPr>
        <p:spPr>
          <a:xfrm>
            <a:off x="8050405"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1232" name="Google Shape;1232;p59"/>
          <p:cNvSpPr txBox="1"/>
          <p:nvPr/>
        </p:nvSpPr>
        <p:spPr>
          <a:xfrm>
            <a:off x="8513107"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1233" name="Google Shape;1233;p59"/>
          <p:cNvSpPr txBox="1"/>
          <p:nvPr/>
        </p:nvSpPr>
        <p:spPr>
          <a:xfrm>
            <a:off x="9007322"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1234" name="Google Shape;1234;p59"/>
          <p:cNvSpPr txBox="1"/>
          <p:nvPr/>
        </p:nvSpPr>
        <p:spPr>
          <a:xfrm>
            <a:off x="9448536"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1235" name="Google Shape;1235;p59"/>
          <p:cNvSpPr txBox="1"/>
          <p:nvPr/>
        </p:nvSpPr>
        <p:spPr>
          <a:xfrm>
            <a:off x="9911483"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1236" name="Google Shape;1236;p59"/>
          <p:cNvSpPr txBox="1"/>
          <p:nvPr/>
        </p:nvSpPr>
        <p:spPr>
          <a:xfrm>
            <a:off x="10392414"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1237" name="Google Shape;1237;p59"/>
          <p:cNvSpPr txBox="1"/>
          <p:nvPr/>
        </p:nvSpPr>
        <p:spPr>
          <a:xfrm>
            <a:off x="10856854" y="5605636"/>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1238" name="Google Shape;1238;p59"/>
          <p:cNvSpPr txBox="1"/>
          <p:nvPr/>
        </p:nvSpPr>
        <p:spPr>
          <a:xfrm>
            <a:off x="11319556" y="5605636"/>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sp>
        <p:nvSpPr>
          <p:cNvPr id="1239" name="Google Shape;1239;p59"/>
          <p:cNvSpPr txBox="1"/>
          <p:nvPr/>
        </p:nvSpPr>
        <p:spPr>
          <a:xfrm>
            <a:off x="1540719" y="2800908"/>
            <a:ext cx="51102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My supervisor explicitly didn’t let me use all my days</a:t>
            </a:r>
            <a:endParaRPr sz="1800">
              <a:solidFill>
                <a:srgbClr val="757070"/>
              </a:solidFill>
              <a:latin typeface="Calibri"/>
              <a:ea typeface="Calibri"/>
              <a:cs typeface="Calibri"/>
              <a:sym typeface="Calibri"/>
            </a:endParaRPr>
          </a:p>
        </p:txBody>
      </p:sp>
      <p:sp>
        <p:nvSpPr>
          <p:cNvPr id="1240" name="Google Shape;1240;p59"/>
          <p:cNvSpPr txBox="1"/>
          <p:nvPr/>
        </p:nvSpPr>
        <p:spPr>
          <a:xfrm>
            <a:off x="257739" y="3518748"/>
            <a:ext cx="63932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 didn’t have enough time to take it (research papers, project, etc.)</a:t>
            </a:r>
            <a:endParaRPr sz="1800">
              <a:solidFill>
                <a:srgbClr val="757070"/>
              </a:solidFill>
              <a:latin typeface="Calibri"/>
              <a:ea typeface="Calibri"/>
              <a:cs typeface="Calibri"/>
              <a:sym typeface="Calibri"/>
            </a:endParaRPr>
          </a:p>
        </p:txBody>
      </p:sp>
      <p:sp>
        <p:nvSpPr>
          <p:cNvPr id="1241" name="Google Shape;1241;p59"/>
          <p:cNvSpPr txBox="1"/>
          <p:nvPr/>
        </p:nvSpPr>
        <p:spPr>
          <a:xfrm>
            <a:off x="1687618" y="4254502"/>
            <a:ext cx="49633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 felt pressure from my peers not to use all my days</a:t>
            </a:r>
            <a:endParaRPr sz="1800">
              <a:solidFill>
                <a:srgbClr val="757070"/>
              </a:solidFill>
              <a:latin typeface="Calibri"/>
              <a:ea typeface="Calibri"/>
              <a:cs typeface="Calibri"/>
              <a:sym typeface="Calibri"/>
            </a:endParaRPr>
          </a:p>
        </p:txBody>
      </p:sp>
      <p:sp>
        <p:nvSpPr>
          <p:cNvPr id="1242" name="Google Shape;1242;p59"/>
          <p:cNvSpPr txBox="1"/>
          <p:nvPr/>
        </p:nvSpPr>
        <p:spPr>
          <a:xfrm>
            <a:off x="3177897" y="4987347"/>
            <a:ext cx="34730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 just didn’t want to use all my days</a:t>
            </a:r>
            <a:endParaRPr sz="1800">
              <a:solidFill>
                <a:srgbClr val="757070"/>
              </a:solidFill>
              <a:latin typeface="Calibri"/>
              <a:ea typeface="Calibri"/>
              <a:cs typeface="Calibri"/>
              <a:sym typeface="Calibri"/>
            </a:endParaRPr>
          </a:p>
        </p:txBody>
      </p:sp>
      <p:pic>
        <p:nvPicPr>
          <p:cNvPr id="1243" name="Google Shape;1243;p59"/>
          <p:cNvPicPr preferRelativeResize="0"/>
          <p:nvPr/>
        </p:nvPicPr>
        <p:blipFill rotWithShape="1">
          <a:blip r:embed="rId3">
            <a:alphaModFix/>
          </a:blip>
          <a:srcRect/>
          <a:stretch/>
        </p:blipFill>
        <p:spPr>
          <a:xfrm>
            <a:off x="6737231" y="2560493"/>
            <a:ext cx="4829175" cy="2998073"/>
          </a:xfrm>
          <a:prstGeom prst="rect">
            <a:avLst/>
          </a:prstGeom>
          <a:noFill/>
          <a:ln>
            <a:noFill/>
          </a:ln>
        </p:spPr>
      </p:pic>
      <p:sp>
        <p:nvSpPr>
          <p:cNvPr id="1244" name="Google Shape;1244;p59"/>
          <p:cNvSpPr txBox="1">
            <a:spLocks noGrp="1"/>
          </p:cNvSpPr>
          <p:nvPr>
            <p:ph type="title"/>
          </p:nvPr>
        </p:nvSpPr>
        <p:spPr>
          <a:xfrm>
            <a:off x="1668643" y="2297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Vacations and Sick leaves (data)</a:t>
            </a:r>
            <a:endParaRPr sz="4000">
              <a:latin typeface="Figtree"/>
              <a:ea typeface="Figtree"/>
              <a:cs typeface="Figtree"/>
              <a:sym typeface="Figtre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184" name="Google Shape;184;p8"/>
          <p:cNvSpPr txBox="1"/>
          <p:nvPr/>
        </p:nvSpPr>
        <p:spPr>
          <a:xfrm>
            <a:off x="838200" y="1804222"/>
            <a:ext cx="2118360"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In which year:</a:t>
            </a:r>
            <a:endParaRPr/>
          </a:p>
        </p:txBody>
      </p:sp>
      <p:pic>
        <p:nvPicPr>
          <p:cNvPr id="185" name="Google Shape;185;p8"/>
          <p:cNvPicPr preferRelativeResize="0"/>
          <p:nvPr/>
        </p:nvPicPr>
        <p:blipFill rotWithShape="1">
          <a:blip r:embed="rId3">
            <a:alphaModFix/>
          </a:blip>
          <a:srcRect/>
          <a:stretch/>
        </p:blipFill>
        <p:spPr>
          <a:xfrm>
            <a:off x="838200" y="2850275"/>
            <a:ext cx="5133975" cy="2619375"/>
          </a:xfrm>
          <a:prstGeom prst="rect">
            <a:avLst/>
          </a:prstGeom>
          <a:noFill/>
          <a:ln>
            <a:noFill/>
          </a:ln>
        </p:spPr>
      </p:pic>
      <p:grpSp>
        <p:nvGrpSpPr>
          <p:cNvPr id="186" name="Google Shape;186;p8"/>
          <p:cNvGrpSpPr/>
          <p:nvPr/>
        </p:nvGrpSpPr>
        <p:grpSpPr>
          <a:xfrm>
            <a:off x="6353822" y="1799964"/>
            <a:ext cx="5769467" cy="3870039"/>
            <a:chOff x="6353822" y="1799964"/>
            <a:chExt cx="5769467" cy="3870039"/>
          </a:xfrm>
        </p:grpSpPr>
        <p:pic>
          <p:nvPicPr>
            <p:cNvPr id="187" name="Google Shape;187;p8"/>
            <p:cNvPicPr preferRelativeResize="0"/>
            <p:nvPr/>
          </p:nvPicPr>
          <p:blipFill rotWithShape="1">
            <a:blip r:embed="rId4">
              <a:alphaModFix/>
            </a:blip>
            <a:srcRect/>
            <a:stretch/>
          </p:blipFill>
          <p:spPr>
            <a:xfrm>
              <a:off x="6353823" y="2549421"/>
              <a:ext cx="5591175" cy="2868263"/>
            </a:xfrm>
            <a:prstGeom prst="rect">
              <a:avLst/>
            </a:prstGeom>
            <a:noFill/>
            <a:ln>
              <a:noFill/>
            </a:ln>
          </p:spPr>
        </p:pic>
        <p:sp>
          <p:nvSpPr>
            <p:cNvPr id="188" name="Google Shape;188;p8"/>
            <p:cNvSpPr txBox="1"/>
            <p:nvPr/>
          </p:nvSpPr>
          <p:spPr>
            <a:xfrm>
              <a:off x="7303783" y="2297102"/>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189" name="Google Shape;189;p8"/>
            <p:cNvSpPr txBox="1"/>
            <p:nvPr/>
          </p:nvSpPr>
          <p:spPr>
            <a:xfrm>
              <a:off x="8142008" y="2296159"/>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190" name="Google Shape;190;p8"/>
            <p:cNvSpPr txBox="1"/>
            <p:nvPr/>
          </p:nvSpPr>
          <p:spPr>
            <a:xfrm>
              <a:off x="9346577" y="2297102"/>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191" name="Google Shape;191;p8"/>
            <p:cNvSpPr txBox="1"/>
            <p:nvPr/>
          </p:nvSpPr>
          <p:spPr>
            <a:xfrm>
              <a:off x="10510545" y="2296159"/>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192" name="Google Shape;192;p8"/>
            <p:cNvSpPr txBox="1"/>
            <p:nvPr/>
          </p:nvSpPr>
          <p:spPr>
            <a:xfrm>
              <a:off x="11298781" y="2297102"/>
              <a:ext cx="4716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193" name="Google Shape;193;p8"/>
            <p:cNvSpPr txBox="1"/>
            <p:nvPr/>
          </p:nvSpPr>
          <p:spPr>
            <a:xfrm>
              <a:off x="6353822" y="1799964"/>
              <a:ext cx="3836657"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Correlation by school:</a:t>
              </a:r>
              <a:endParaRPr/>
            </a:p>
          </p:txBody>
        </p:sp>
        <p:sp>
          <p:nvSpPr>
            <p:cNvPr id="194" name="Google Shape;194;p8"/>
            <p:cNvSpPr txBox="1"/>
            <p:nvPr/>
          </p:nvSpPr>
          <p:spPr>
            <a:xfrm>
              <a:off x="7075785" y="5393004"/>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195" name="Google Shape;195;p8"/>
            <p:cNvSpPr txBox="1"/>
            <p:nvPr/>
          </p:nvSpPr>
          <p:spPr>
            <a:xfrm>
              <a:off x="7496074"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196" name="Google Shape;196;p8"/>
            <p:cNvSpPr txBox="1"/>
            <p:nvPr/>
          </p:nvSpPr>
          <p:spPr>
            <a:xfrm>
              <a:off x="7971128"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197" name="Google Shape;197;p8"/>
            <p:cNvSpPr txBox="1"/>
            <p:nvPr/>
          </p:nvSpPr>
          <p:spPr>
            <a:xfrm>
              <a:off x="8433830"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198" name="Google Shape;198;p8"/>
            <p:cNvSpPr txBox="1"/>
            <p:nvPr/>
          </p:nvSpPr>
          <p:spPr>
            <a:xfrm>
              <a:off x="8896532"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199" name="Google Shape;199;p8"/>
            <p:cNvSpPr txBox="1"/>
            <p:nvPr/>
          </p:nvSpPr>
          <p:spPr>
            <a:xfrm>
              <a:off x="9390747"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200" name="Google Shape;200;p8"/>
            <p:cNvSpPr txBox="1"/>
            <p:nvPr/>
          </p:nvSpPr>
          <p:spPr>
            <a:xfrm>
              <a:off x="9831961"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201" name="Google Shape;201;p8"/>
            <p:cNvSpPr txBox="1"/>
            <p:nvPr/>
          </p:nvSpPr>
          <p:spPr>
            <a:xfrm>
              <a:off x="10294908"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202" name="Google Shape;202;p8"/>
            <p:cNvSpPr txBox="1"/>
            <p:nvPr/>
          </p:nvSpPr>
          <p:spPr>
            <a:xfrm>
              <a:off x="10775839"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203" name="Google Shape;203;p8"/>
            <p:cNvSpPr txBox="1"/>
            <p:nvPr/>
          </p:nvSpPr>
          <p:spPr>
            <a:xfrm>
              <a:off x="11240279" y="53930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204" name="Google Shape;204;p8"/>
            <p:cNvSpPr txBox="1"/>
            <p:nvPr/>
          </p:nvSpPr>
          <p:spPr>
            <a:xfrm>
              <a:off x="11702981" y="5393004"/>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grpSp>
      <p:sp>
        <p:nvSpPr>
          <p:cNvPr id="205" name="Google Shape;205;p8"/>
          <p:cNvSpPr txBox="1">
            <a:spLocks noGrp="1"/>
          </p:cNvSpPr>
          <p:nvPr>
            <p:ph type="title"/>
          </p:nvPr>
        </p:nvSpPr>
        <p:spPr>
          <a:xfrm>
            <a:off x="1607689" y="29073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Our Student Sample (data)</a:t>
            </a:r>
            <a:endParaRPr sz="4000">
              <a:latin typeface="Figtree"/>
              <a:ea typeface="Figtree"/>
              <a:cs typeface="Figtree"/>
              <a:sym typeface="Figtree"/>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60"/>
          <p:cNvSpPr txBox="1"/>
          <p:nvPr/>
        </p:nvSpPr>
        <p:spPr>
          <a:xfrm>
            <a:off x="1668643" y="229721"/>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Vacations and Sick leaves (data)</a:t>
            </a:r>
            <a:endParaRPr sz="4000">
              <a:solidFill>
                <a:schemeClr val="dk1"/>
              </a:solidFill>
              <a:latin typeface="Figtree"/>
              <a:ea typeface="Figtree"/>
              <a:cs typeface="Figtree"/>
              <a:sym typeface="Figtree"/>
            </a:endParaRPr>
          </a:p>
        </p:txBody>
      </p:sp>
      <p:sp>
        <p:nvSpPr>
          <p:cNvPr id="1250" name="Google Shape;1250;p60"/>
          <p:cNvSpPr txBox="1"/>
          <p:nvPr/>
        </p:nvSpPr>
        <p:spPr>
          <a:xfrm>
            <a:off x="861072" y="2608794"/>
            <a:ext cx="10162309" cy="2121173"/>
          </a:xfrm>
          <a:prstGeom prst="rect">
            <a:avLst/>
          </a:prstGeom>
          <a:noFill/>
          <a:ln>
            <a:noFill/>
          </a:ln>
        </p:spPr>
        <p:txBody>
          <a:bodyPr spcFirstLastPara="1" wrap="square" lIns="91425" tIns="45700" rIns="91425" bIns="45700" anchor="t" anchorCtr="0">
            <a:normAutofit/>
          </a:bodyPr>
          <a:lstStyle/>
          <a:p>
            <a:pPr marL="393700" marR="0" lvl="0" indent="-342900" algn="l" rtl="0">
              <a:lnSpc>
                <a:spcPct val="90000"/>
              </a:lnSpc>
              <a:spcBef>
                <a:spcPts val="0"/>
              </a:spcBef>
              <a:spcAft>
                <a:spcPts val="0"/>
              </a:spcAft>
              <a:buClr>
                <a:srgbClr val="FF0000"/>
              </a:buClr>
              <a:buSzPts val="2000"/>
              <a:buFont typeface="Arial"/>
              <a:buChar char="•"/>
            </a:pPr>
            <a:r>
              <a:rPr lang="en-GB" sz="2000" b="1">
                <a:solidFill>
                  <a:srgbClr val="FF0000"/>
                </a:solidFill>
                <a:latin typeface="Calibri"/>
                <a:ea typeface="Calibri"/>
                <a:cs typeface="Calibri"/>
                <a:sym typeface="Calibri"/>
              </a:rPr>
              <a:t>30% </a:t>
            </a:r>
            <a:r>
              <a:rPr lang="en-GB" sz="2000">
                <a:solidFill>
                  <a:srgbClr val="2F5496"/>
                </a:solidFill>
                <a:latin typeface="Calibri"/>
                <a:ea typeface="Calibri"/>
                <a:cs typeface="Calibri"/>
                <a:sym typeface="Calibri"/>
              </a:rPr>
              <a:t>of all students take less than 20 days of vacation per year and this is a problem at all schools. 70% of the students taking less than 20 days of vacation report the reason being a lack of time due to work load</a:t>
            </a:r>
            <a:endParaRPr/>
          </a:p>
          <a:p>
            <a:pPr marL="393700" marR="0" lvl="0" indent="-342900" algn="l" rtl="0">
              <a:lnSpc>
                <a:spcPct val="90000"/>
              </a:lnSpc>
              <a:spcBef>
                <a:spcPts val="1000"/>
              </a:spcBef>
              <a:spcAft>
                <a:spcPts val="0"/>
              </a:spcAft>
              <a:buClr>
                <a:srgbClr val="2F5496"/>
              </a:buClr>
              <a:buSzPts val="2000"/>
              <a:buFont typeface="Arial"/>
              <a:buChar char="•"/>
            </a:pPr>
            <a:r>
              <a:rPr lang="en-GB" sz="2000">
                <a:solidFill>
                  <a:srgbClr val="2F5496"/>
                </a:solidFill>
                <a:latin typeface="Calibri"/>
                <a:ea typeface="Calibri"/>
                <a:cs typeface="Calibri"/>
                <a:sym typeface="Calibri"/>
              </a:rPr>
              <a:t>A majority of students report their sick days and vacation directly do their supervisor. </a:t>
            </a:r>
            <a:endParaRPr/>
          </a:p>
          <a:p>
            <a:pPr marL="393700" marR="0" lvl="0" indent="-342900" algn="l" rtl="0">
              <a:lnSpc>
                <a:spcPct val="90000"/>
              </a:lnSpc>
              <a:spcBef>
                <a:spcPts val="1000"/>
              </a:spcBef>
              <a:spcAft>
                <a:spcPts val="0"/>
              </a:spcAft>
              <a:buClr>
                <a:srgbClr val="2F5496"/>
              </a:buClr>
              <a:buSzPts val="2000"/>
              <a:buFont typeface="Arial"/>
              <a:buChar char="•"/>
            </a:pPr>
            <a:r>
              <a:rPr lang="en-GB" sz="2000">
                <a:solidFill>
                  <a:srgbClr val="2F5496"/>
                </a:solidFill>
                <a:latin typeface="Calibri"/>
                <a:ea typeface="Calibri"/>
                <a:cs typeface="Calibri"/>
                <a:sym typeface="Calibri"/>
              </a:rPr>
              <a:t>There is a large discrepency between actual sick days and reported sick days for doctoral students. </a:t>
            </a:r>
            <a:endParaRPr/>
          </a:p>
          <a:p>
            <a:pPr marL="393700" marR="0" lvl="0" indent="-215900" algn="l" rtl="0">
              <a:lnSpc>
                <a:spcPct val="90000"/>
              </a:lnSpc>
              <a:spcBef>
                <a:spcPts val="1000"/>
              </a:spcBef>
              <a:spcAft>
                <a:spcPts val="0"/>
              </a:spcAft>
              <a:buClr>
                <a:schemeClr val="dk1"/>
              </a:buClr>
              <a:buSzPts val="2000"/>
              <a:buFont typeface="Arial"/>
              <a:buNone/>
            </a:pPr>
            <a:endParaRPr sz="2000" b="1">
              <a:solidFill>
                <a:schemeClr val="dk1"/>
              </a:solidFill>
              <a:latin typeface="Calibri"/>
              <a:ea typeface="Calibri"/>
              <a:cs typeface="Calibri"/>
              <a:sym typeface="Calibri"/>
            </a:endParaRPr>
          </a:p>
          <a:p>
            <a:pPr marL="50800" marR="0" lvl="0" indent="0" algn="l" rtl="0">
              <a:lnSpc>
                <a:spcPct val="90000"/>
              </a:lnSpc>
              <a:spcBef>
                <a:spcPts val="1000"/>
              </a:spcBef>
              <a:spcAft>
                <a:spcPts val="0"/>
              </a:spcAft>
              <a:buClr>
                <a:schemeClr val="dk1"/>
              </a:buClr>
              <a:buSzPts val="2000"/>
              <a:buFont typeface="Arial"/>
              <a:buNone/>
            </a:pPr>
            <a:endParaRPr sz="2000" b="1">
              <a:solidFill>
                <a:srgbClr val="FF0000"/>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1255" name="Google Shape;1255;p61"/>
          <p:cNvPicPr preferRelativeResize="0"/>
          <p:nvPr/>
        </p:nvPicPr>
        <p:blipFill rotWithShape="1">
          <a:blip r:embed="rId3">
            <a:alphaModFix/>
          </a:blip>
          <a:srcRect/>
          <a:stretch/>
        </p:blipFill>
        <p:spPr>
          <a:xfrm>
            <a:off x="0" y="-19348"/>
            <a:ext cx="12357107" cy="6877348"/>
          </a:xfrm>
          <a:prstGeom prst="rect">
            <a:avLst/>
          </a:prstGeom>
          <a:noFill/>
          <a:ln>
            <a:noFill/>
          </a:ln>
        </p:spPr>
      </p:pic>
      <p:sp>
        <p:nvSpPr>
          <p:cNvPr id="1256" name="Google Shape;1256;p61"/>
          <p:cNvSpPr txBox="1">
            <a:spLocks noGrp="1"/>
          </p:cNvSpPr>
          <p:nvPr>
            <p:ph type="title"/>
          </p:nvPr>
        </p:nvSpPr>
        <p:spPr>
          <a:xfrm>
            <a:off x="503406" y="2304756"/>
            <a:ext cx="1118518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Figtree"/>
              <a:buNone/>
            </a:pPr>
            <a:r>
              <a:rPr lang="en-GB" sz="4000">
                <a:solidFill>
                  <a:schemeClr val="lt1"/>
                </a:solidFill>
                <a:latin typeface="Figtree"/>
                <a:ea typeface="Figtree"/>
                <a:cs typeface="Figtree"/>
                <a:sym typeface="Figtree"/>
              </a:rPr>
              <a:t>PhD Ombudsman</a:t>
            </a:r>
            <a:endParaRPr sz="4000">
              <a:solidFill>
                <a:schemeClr val="lt1"/>
              </a:solidFill>
              <a:latin typeface="Figtree"/>
              <a:ea typeface="Figtree"/>
              <a:cs typeface="Figtree"/>
              <a:sym typeface="Figtree"/>
            </a:endParaRPr>
          </a:p>
        </p:txBody>
      </p:sp>
      <p:sp>
        <p:nvSpPr>
          <p:cNvPr id="1257" name="Google Shape;1257;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pic>
        <p:nvPicPr>
          <p:cNvPr id="1262" name="Google Shape;1262;p62"/>
          <p:cNvPicPr preferRelativeResize="0"/>
          <p:nvPr/>
        </p:nvPicPr>
        <p:blipFill rotWithShape="1">
          <a:blip r:embed="rId3">
            <a:alphaModFix/>
          </a:blip>
          <a:srcRect/>
          <a:stretch/>
        </p:blipFill>
        <p:spPr>
          <a:xfrm>
            <a:off x="6546846" y="4283625"/>
            <a:ext cx="4554291" cy="1856251"/>
          </a:xfrm>
          <a:prstGeom prst="rect">
            <a:avLst/>
          </a:prstGeom>
          <a:noFill/>
          <a:ln>
            <a:noFill/>
          </a:ln>
        </p:spPr>
      </p:pic>
      <p:pic>
        <p:nvPicPr>
          <p:cNvPr id="1263" name="Google Shape;1263;p62"/>
          <p:cNvPicPr preferRelativeResize="0"/>
          <p:nvPr/>
        </p:nvPicPr>
        <p:blipFill rotWithShape="1">
          <a:blip r:embed="rId4">
            <a:alphaModFix/>
          </a:blip>
          <a:srcRect/>
          <a:stretch/>
        </p:blipFill>
        <p:spPr>
          <a:xfrm>
            <a:off x="7122076" y="1499764"/>
            <a:ext cx="4171893" cy="1867050"/>
          </a:xfrm>
          <a:prstGeom prst="rect">
            <a:avLst/>
          </a:prstGeom>
          <a:noFill/>
          <a:ln>
            <a:noFill/>
          </a:ln>
        </p:spPr>
      </p:pic>
      <p:pic>
        <p:nvPicPr>
          <p:cNvPr id="1264" name="Google Shape;1264;p62"/>
          <p:cNvPicPr preferRelativeResize="0"/>
          <p:nvPr/>
        </p:nvPicPr>
        <p:blipFill rotWithShape="1">
          <a:blip r:embed="rId5">
            <a:alphaModFix/>
          </a:blip>
          <a:srcRect/>
          <a:stretch/>
        </p:blipFill>
        <p:spPr>
          <a:xfrm>
            <a:off x="904475" y="3394171"/>
            <a:ext cx="4502050" cy="2050529"/>
          </a:xfrm>
          <a:prstGeom prst="rect">
            <a:avLst/>
          </a:prstGeom>
          <a:noFill/>
          <a:ln>
            <a:noFill/>
          </a:ln>
        </p:spPr>
      </p:pic>
      <p:sp>
        <p:nvSpPr>
          <p:cNvPr id="1265" name="Google Shape;1265;p62"/>
          <p:cNvSpPr txBox="1">
            <a:spLocks noGrp="1"/>
          </p:cNvSpPr>
          <p:nvPr>
            <p:ph type="title"/>
          </p:nvPr>
        </p:nvSpPr>
        <p:spPr>
          <a:xfrm>
            <a:off x="1479591" y="3739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PhD Ombudsman (data)</a:t>
            </a:r>
            <a:endParaRPr sz="4000">
              <a:latin typeface="Figtree"/>
              <a:ea typeface="Figtree"/>
              <a:cs typeface="Figtree"/>
              <a:sym typeface="Figtree"/>
            </a:endParaRPr>
          </a:p>
        </p:txBody>
      </p:sp>
      <p:sp>
        <p:nvSpPr>
          <p:cNvPr id="1266" name="Google Shape;1266;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52</a:t>
            </a:fld>
            <a:endParaRPr/>
          </a:p>
        </p:txBody>
      </p:sp>
      <p:sp>
        <p:nvSpPr>
          <p:cNvPr id="1267" name="Google Shape;1267;p62"/>
          <p:cNvSpPr txBox="1"/>
          <p:nvPr/>
        </p:nvSpPr>
        <p:spPr>
          <a:xfrm>
            <a:off x="850627" y="2368784"/>
            <a:ext cx="3843714" cy="598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Q35</a:t>
            </a:r>
            <a:r>
              <a:rPr lang="en-GB" sz="1800">
                <a:solidFill>
                  <a:srgbClr val="1751A6"/>
                </a:solidFill>
                <a:latin typeface="Calibri"/>
                <a:ea typeface="Calibri"/>
                <a:cs typeface="Calibri"/>
                <a:sym typeface="Calibri"/>
              </a:rPr>
              <a:t>: Have you ever requested the services of the PhD Ombudsman at THS?</a:t>
            </a:r>
            <a:endParaRPr/>
          </a:p>
        </p:txBody>
      </p:sp>
      <p:sp>
        <p:nvSpPr>
          <p:cNvPr id="1268" name="Google Shape;1268;p62"/>
          <p:cNvSpPr txBox="1"/>
          <p:nvPr/>
        </p:nvSpPr>
        <p:spPr>
          <a:xfrm>
            <a:off x="457302" y="3692653"/>
            <a:ext cx="485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F6F"/>
                </a:solidFill>
                <a:latin typeface="Calibri"/>
                <a:ea typeface="Calibri"/>
                <a:cs typeface="Calibri"/>
                <a:sym typeface="Calibri"/>
              </a:rPr>
              <a:t>Yes</a:t>
            </a:r>
            <a:endParaRPr sz="1800">
              <a:solidFill>
                <a:srgbClr val="00BF6F"/>
              </a:solidFill>
              <a:latin typeface="Calibri"/>
              <a:ea typeface="Calibri"/>
              <a:cs typeface="Calibri"/>
              <a:sym typeface="Calibri"/>
            </a:endParaRPr>
          </a:p>
        </p:txBody>
      </p:sp>
      <p:sp>
        <p:nvSpPr>
          <p:cNvPr id="1269" name="Google Shape;1269;p62"/>
          <p:cNvSpPr txBox="1"/>
          <p:nvPr/>
        </p:nvSpPr>
        <p:spPr>
          <a:xfrm>
            <a:off x="467586" y="4568676"/>
            <a:ext cx="455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No</a:t>
            </a:r>
            <a:endParaRPr sz="1800">
              <a:solidFill>
                <a:srgbClr val="507CB6"/>
              </a:solidFill>
              <a:latin typeface="Calibri"/>
              <a:ea typeface="Calibri"/>
              <a:cs typeface="Calibri"/>
              <a:sym typeface="Calibri"/>
            </a:endParaRPr>
          </a:p>
        </p:txBody>
      </p:sp>
      <p:sp>
        <p:nvSpPr>
          <p:cNvPr id="1270" name="Google Shape;1270;p62"/>
          <p:cNvSpPr txBox="1"/>
          <p:nvPr/>
        </p:nvSpPr>
        <p:spPr>
          <a:xfrm>
            <a:off x="7022845" y="887021"/>
            <a:ext cx="5918710" cy="139413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1751A6"/>
                </a:solidFill>
                <a:latin typeface="Calibri"/>
                <a:ea typeface="Calibri"/>
                <a:cs typeface="Calibri"/>
                <a:sym typeface="Calibri"/>
              </a:rPr>
              <a:t> </a:t>
            </a:r>
            <a:r>
              <a:rPr lang="en-GB" sz="1800" u="sng">
                <a:solidFill>
                  <a:srgbClr val="1751A6"/>
                </a:solidFill>
                <a:latin typeface="Calibri"/>
                <a:ea typeface="Calibri"/>
                <a:cs typeface="Calibri"/>
                <a:sym typeface="Calibri"/>
              </a:rPr>
              <a:t>Correlation by year a PhD student is in:</a:t>
            </a:r>
            <a:endParaRPr/>
          </a:p>
        </p:txBody>
      </p:sp>
      <p:sp>
        <p:nvSpPr>
          <p:cNvPr id="1271" name="Google Shape;1271;p62"/>
          <p:cNvSpPr txBox="1"/>
          <p:nvPr/>
        </p:nvSpPr>
        <p:spPr>
          <a:xfrm>
            <a:off x="6613893" y="1347108"/>
            <a:ext cx="101636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00BF6F"/>
                </a:solidFill>
                <a:latin typeface="Calibri"/>
                <a:ea typeface="Calibri"/>
                <a:cs typeface="Calibri"/>
                <a:sym typeface="Calibri"/>
              </a:rPr>
              <a:t>1</a:t>
            </a:r>
            <a:r>
              <a:rPr lang="en-GB" sz="1600" baseline="30000">
                <a:solidFill>
                  <a:srgbClr val="00BF6F"/>
                </a:solidFill>
                <a:latin typeface="Calibri"/>
                <a:ea typeface="Calibri"/>
                <a:cs typeface="Calibri"/>
                <a:sym typeface="Calibri"/>
              </a:rPr>
              <a:t>st</a:t>
            </a:r>
            <a:r>
              <a:rPr lang="en-GB" sz="1600">
                <a:solidFill>
                  <a:srgbClr val="00BF6F"/>
                </a:solidFill>
                <a:latin typeface="Calibri"/>
                <a:ea typeface="Calibri"/>
                <a:cs typeface="Calibri"/>
                <a:sym typeface="Calibri"/>
              </a:rPr>
              <a:t> year</a:t>
            </a:r>
            <a:endParaRPr/>
          </a:p>
        </p:txBody>
      </p:sp>
      <p:sp>
        <p:nvSpPr>
          <p:cNvPr id="1272" name="Google Shape;1272;p62"/>
          <p:cNvSpPr txBox="1"/>
          <p:nvPr/>
        </p:nvSpPr>
        <p:spPr>
          <a:xfrm>
            <a:off x="7369147" y="1356978"/>
            <a:ext cx="119141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507CB6"/>
                </a:solidFill>
                <a:latin typeface="Calibri"/>
                <a:ea typeface="Calibri"/>
                <a:cs typeface="Calibri"/>
                <a:sym typeface="Calibri"/>
              </a:rPr>
              <a:t>2</a:t>
            </a:r>
            <a:r>
              <a:rPr lang="en-GB" sz="1600" baseline="30000">
                <a:solidFill>
                  <a:srgbClr val="507CB6"/>
                </a:solidFill>
                <a:latin typeface="Calibri"/>
                <a:ea typeface="Calibri"/>
                <a:cs typeface="Calibri"/>
                <a:sym typeface="Calibri"/>
              </a:rPr>
              <a:t>nd</a:t>
            </a:r>
            <a:r>
              <a:rPr lang="en-GB" sz="1600">
                <a:solidFill>
                  <a:srgbClr val="507CB6"/>
                </a:solidFill>
                <a:latin typeface="Calibri"/>
                <a:ea typeface="Calibri"/>
                <a:cs typeface="Calibri"/>
                <a:sym typeface="Calibri"/>
              </a:rPr>
              <a:t> year</a:t>
            </a:r>
            <a:endParaRPr sz="1600">
              <a:solidFill>
                <a:srgbClr val="00BF6F"/>
              </a:solidFill>
              <a:latin typeface="Calibri"/>
              <a:ea typeface="Calibri"/>
              <a:cs typeface="Calibri"/>
              <a:sym typeface="Calibri"/>
            </a:endParaRPr>
          </a:p>
        </p:txBody>
      </p:sp>
      <p:sp>
        <p:nvSpPr>
          <p:cNvPr id="1273" name="Google Shape;1273;p62"/>
          <p:cNvSpPr txBox="1"/>
          <p:nvPr/>
        </p:nvSpPr>
        <p:spPr>
          <a:xfrm>
            <a:off x="8237672" y="1365022"/>
            <a:ext cx="119141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9BE00"/>
                </a:solidFill>
                <a:latin typeface="Calibri"/>
                <a:ea typeface="Calibri"/>
                <a:cs typeface="Calibri"/>
                <a:sym typeface="Calibri"/>
              </a:rPr>
              <a:t>3</a:t>
            </a:r>
            <a:r>
              <a:rPr lang="en-GB" sz="1600" baseline="30000">
                <a:solidFill>
                  <a:srgbClr val="F9BE00"/>
                </a:solidFill>
                <a:latin typeface="Calibri"/>
                <a:ea typeface="Calibri"/>
                <a:cs typeface="Calibri"/>
                <a:sym typeface="Calibri"/>
              </a:rPr>
              <a:t>rd</a:t>
            </a:r>
            <a:r>
              <a:rPr lang="en-GB" sz="1600">
                <a:solidFill>
                  <a:srgbClr val="F9BE00"/>
                </a:solidFill>
                <a:latin typeface="Calibri"/>
                <a:ea typeface="Calibri"/>
                <a:cs typeface="Calibri"/>
                <a:sym typeface="Calibri"/>
              </a:rPr>
              <a:t> year</a:t>
            </a:r>
            <a:endParaRPr sz="1600">
              <a:solidFill>
                <a:srgbClr val="00BF6F"/>
              </a:solidFill>
              <a:latin typeface="Calibri"/>
              <a:ea typeface="Calibri"/>
              <a:cs typeface="Calibri"/>
              <a:sym typeface="Calibri"/>
            </a:endParaRPr>
          </a:p>
        </p:txBody>
      </p:sp>
      <p:sp>
        <p:nvSpPr>
          <p:cNvPr id="1274" name="Google Shape;1274;p62"/>
          <p:cNvSpPr txBox="1"/>
          <p:nvPr/>
        </p:nvSpPr>
        <p:spPr>
          <a:xfrm>
            <a:off x="9140594" y="1356978"/>
            <a:ext cx="1032532"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6BC8CD"/>
                </a:solidFill>
                <a:latin typeface="Calibri"/>
                <a:ea typeface="Calibri"/>
                <a:cs typeface="Calibri"/>
                <a:sym typeface="Calibri"/>
              </a:rPr>
              <a:t>4</a:t>
            </a:r>
            <a:r>
              <a:rPr lang="en-GB" sz="1600" baseline="30000">
                <a:solidFill>
                  <a:srgbClr val="6BC8CD"/>
                </a:solidFill>
                <a:latin typeface="Calibri"/>
                <a:ea typeface="Calibri"/>
                <a:cs typeface="Calibri"/>
                <a:sym typeface="Calibri"/>
              </a:rPr>
              <a:t>th</a:t>
            </a:r>
            <a:r>
              <a:rPr lang="en-GB" sz="1600">
                <a:solidFill>
                  <a:srgbClr val="6BC8CD"/>
                </a:solidFill>
                <a:latin typeface="Calibri"/>
                <a:ea typeface="Calibri"/>
                <a:cs typeface="Calibri"/>
                <a:sym typeface="Calibri"/>
              </a:rPr>
              <a:t> year</a:t>
            </a:r>
            <a:endParaRPr sz="1600">
              <a:solidFill>
                <a:srgbClr val="00BF6F"/>
              </a:solidFill>
              <a:latin typeface="Calibri"/>
              <a:ea typeface="Calibri"/>
              <a:cs typeface="Calibri"/>
              <a:sym typeface="Calibri"/>
            </a:endParaRPr>
          </a:p>
        </p:txBody>
      </p:sp>
      <p:sp>
        <p:nvSpPr>
          <p:cNvPr id="1275" name="Google Shape;1275;p62"/>
          <p:cNvSpPr txBox="1"/>
          <p:nvPr/>
        </p:nvSpPr>
        <p:spPr>
          <a:xfrm>
            <a:off x="9989048" y="1356978"/>
            <a:ext cx="2043609"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F8B4F"/>
                </a:solidFill>
                <a:latin typeface="Calibri"/>
                <a:ea typeface="Calibri"/>
                <a:cs typeface="Calibri"/>
                <a:sym typeface="Calibri"/>
              </a:rPr>
              <a:t>5</a:t>
            </a:r>
            <a:r>
              <a:rPr lang="en-GB" sz="1600" baseline="30000">
                <a:solidFill>
                  <a:srgbClr val="FF8B4F"/>
                </a:solidFill>
                <a:latin typeface="Calibri"/>
                <a:ea typeface="Calibri"/>
                <a:cs typeface="Calibri"/>
                <a:sym typeface="Calibri"/>
              </a:rPr>
              <a:t>th</a:t>
            </a:r>
            <a:r>
              <a:rPr lang="en-GB" sz="1600">
                <a:solidFill>
                  <a:srgbClr val="FF8B4F"/>
                </a:solidFill>
                <a:latin typeface="Calibri"/>
                <a:ea typeface="Calibri"/>
                <a:cs typeface="Calibri"/>
                <a:sym typeface="Calibri"/>
              </a:rPr>
              <a:t> year or more</a:t>
            </a:r>
            <a:endParaRPr sz="1600">
              <a:solidFill>
                <a:srgbClr val="00BF6F"/>
              </a:solidFill>
              <a:latin typeface="Calibri"/>
              <a:ea typeface="Calibri"/>
              <a:cs typeface="Calibri"/>
              <a:sym typeface="Calibri"/>
            </a:endParaRPr>
          </a:p>
        </p:txBody>
      </p:sp>
      <p:sp>
        <p:nvSpPr>
          <p:cNvPr id="1276" name="Google Shape;1276;p62"/>
          <p:cNvSpPr txBox="1"/>
          <p:nvPr/>
        </p:nvSpPr>
        <p:spPr>
          <a:xfrm>
            <a:off x="6636558" y="1726008"/>
            <a:ext cx="485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Yes</a:t>
            </a:r>
            <a:endParaRPr sz="1800">
              <a:solidFill>
                <a:srgbClr val="757070"/>
              </a:solidFill>
              <a:latin typeface="Calibri"/>
              <a:ea typeface="Calibri"/>
              <a:cs typeface="Calibri"/>
              <a:sym typeface="Calibri"/>
            </a:endParaRPr>
          </a:p>
        </p:txBody>
      </p:sp>
      <p:sp>
        <p:nvSpPr>
          <p:cNvPr id="1277" name="Google Shape;1277;p62"/>
          <p:cNvSpPr txBox="1"/>
          <p:nvPr/>
        </p:nvSpPr>
        <p:spPr>
          <a:xfrm>
            <a:off x="6666502" y="2570169"/>
            <a:ext cx="455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No</a:t>
            </a:r>
            <a:endParaRPr sz="1800">
              <a:solidFill>
                <a:srgbClr val="757070"/>
              </a:solidFill>
              <a:latin typeface="Calibri"/>
              <a:ea typeface="Calibri"/>
              <a:cs typeface="Calibri"/>
              <a:sym typeface="Calibri"/>
            </a:endParaRPr>
          </a:p>
        </p:txBody>
      </p:sp>
      <p:sp>
        <p:nvSpPr>
          <p:cNvPr id="1278" name="Google Shape;1278;p62"/>
          <p:cNvSpPr txBox="1"/>
          <p:nvPr/>
        </p:nvSpPr>
        <p:spPr>
          <a:xfrm>
            <a:off x="6582709" y="4051743"/>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1279" name="Google Shape;1279;p62"/>
          <p:cNvSpPr txBox="1"/>
          <p:nvPr/>
        </p:nvSpPr>
        <p:spPr>
          <a:xfrm>
            <a:off x="7546497" y="4050800"/>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1280" name="Google Shape;1280;p62"/>
          <p:cNvSpPr txBox="1"/>
          <p:nvPr/>
        </p:nvSpPr>
        <p:spPr>
          <a:xfrm>
            <a:off x="8535677" y="4051743"/>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1281" name="Google Shape;1281;p62"/>
          <p:cNvSpPr txBox="1"/>
          <p:nvPr/>
        </p:nvSpPr>
        <p:spPr>
          <a:xfrm>
            <a:off x="9580128" y="4050800"/>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1282" name="Google Shape;1282;p62"/>
          <p:cNvSpPr txBox="1"/>
          <p:nvPr/>
        </p:nvSpPr>
        <p:spPr>
          <a:xfrm>
            <a:off x="10543529" y="4046192"/>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1283" name="Google Shape;1283;p62"/>
          <p:cNvSpPr txBox="1"/>
          <p:nvPr/>
        </p:nvSpPr>
        <p:spPr>
          <a:xfrm>
            <a:off x="6596236" y="3565219"/>
            <a:ext cx="3836657"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Correlation by school:</a:t>
            </a:r>
            <a:endParaRPr/>
          </a:p>
        </p:txBody>
      </p:sp>
      <p:sp>
        <p:nvSpPr>
          <p:cNvPr id="1284" name="Google Shape;1284;p62"/>
          <p:cNvSpPr txBox="1"/>
          <p:nvPr/>
        </p:nvSpPr>
        <p:spPr>
          <a:xfrm>
            <a:off x="695373" y="7206704"/>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1285" name="Google Shape;1285;p62"/>
          <p:cNvSpPr txBox="1"/>
          <p:nvPr/>
        </p:nvSpPr>
        <p:spPr>
          <a:xfrm>
            <a:off x="1115662" y="72067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1286" name="Google Shape;1286;p62"/>
          <p:cNvSpPr txBox="1"/>
          <p:nvPr/>
        </p:nvSpPr>
        <p:spPr>
          <a:xfrm>
            <a:off x="1590716" y="72067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1287" name="Google Shape;1287;p62"/>
          <p:cNvSpPr txBox="1"/>
          <p:nvPr/>
        </p:nvSpPr>
        <p:spPr>
          <a:xfrm>
            <a:off x="2053418" y="72067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1288" name="Google Shape;1288;p62"/>
          <p:cNvSpPr txBox="1"/>
          <p:nvPr/>
        </p:nvSpPr>
        <p:spPr>
          <a:xfrm>
            <a:off x="2516120" y="72067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1289" name="Google Shape;1289;p62"/>
          <p:cNvSpPr txBox="1"/>
          <p:nvPr/>
        </p:nvSpPr>
        <p:spPr>
          <a:xfrm>
            <a:off x="3010335" y="72067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1290" name="Google Shape;1290;p62"/>
          <p:cNvSpPr txBox="1"/>
          <p:nvPr/>
        </p:nvSpPr>
        <p:spPr>
          <a:xfrm>
            <a:off x="3451549" y="72067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1291" name="Google Shape;1291;p62"/>
          <p:cNvSpPr txBox="1"/>
          <p:nvPr/>
        </p:nvSpPr>
        <p:spPr>
          <a:xfrm>
            <a:off x="3914496" y="72067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1292" name="Google Shape;1292;p62"/>
          <p:cNvSpPr txBox="1"/>
          <p:nvPr/>
        </p:nvSpPr>
        <p:spPr>
          <a:xfrm>
            <a:off x="4395427" y="72067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1293" name="Google Shape;1293;p62"/>
          <p:cNvSpPr txBox="1"/>
          <p:nvPr/>
        </p:nvSpPr>
        <p:spPr>
          <a:xfrm>
            <a:off x="4859867" y="7206704"/>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1294" name="Google Shape;1294;p62"/>
          <p:cNvSpPr txBox="1"/>
          <p:nvPr/>
        </p:nvSpPr>
        <p:spPr>
          <a:xfrm>
            <a:off x="5322569" y="7206704"/>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sp>
        <p:nvSpPr>
          <p:cNvPr id="1295" name="Google Shape;1295;p62"/>
          <p:cNvSpPr txBox="1"/>
          <p:nvPr/>
        </p:nvSpPr>
        <p:spPr>
          <a:xfrm>
            <a:off x="6035202" y="4600539"/>
            <a:ext cx="485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Yes</a:t>
            </a:r>
            <a:endParaRPr sz="1800">
              <a:solidFill>
                <a:srgbClr val="757070"/>
              </a:solidFill>
              <a:latin typeface="Calibri"/>
              <a:ea typeface="Calibri"/>
              <a:cs typeface="Calibri"/>
              <a:sym typeface="Calibri"/>
            </a:endParaRPr>
          </a:p>
        </p:txBody>
      </p:sp>
      <p:sp>
        <p:nvSpPr>
          <p:cNvPr id="1296" name="Google Shape;1296;p62"/>
          <p:cNvSpPr txBox="1"/>
          <p:nvPr/>
        </p:nvSpPr>
        <p:spPr>
          <a:xfrm>
            <a:off x="6065146" y="5444700"/>
            <a:ext cx="455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No</a:t>
            </a:r>
            <a:endParaRPr sz="1800">
              <a:solidFill>
                <a:srgbClr val="75707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53</a:t>
            </a:fld>
            <a:endParaRPr/>
          </a:p>
        </p:txBody>
      </p:sp>
      <p:sp>
        <p:nvSpPr>
          <p:cNvPr id="1302" name="Google Shape;1302;p63"/>
          <p:cNvSpPr txBox="1"/>
          <p:nvPr/>
        </p:nvSpPr>
        <p:spPr>
          <a:xfrm>
            <a:off x="1284255" y="2048282"/>
            <a:ext cx="4278747" cy="598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Q36</a:t>
            </a:r>
            <a:r>
              <a:rPr lang="en-GB" sz="1800">
                <a:solidFill>
                  <a:srgbClr val="1751A6"/>
                </a:solidFill>
                <a:latin typeface="Calibri"/>
                <a:ea typeface="Calibri"/>
                <a:cs typeface="Calibri"/>
                <a:sym typeface="Calibri"/>
              </a:rPr>
              <a:t>: Did the PhD Ombudsman help solving the issue that you brought to her?</a:t>
            </a:r>
            <a:endParaRPr/>
          </a:p>
        </p:txBody>
      </p:sp>
      <p:pic>
        <p:nvPicPr>
          <p:cNvPr id="1303" name="Google Shape;1303;p63"/>
          <p:cNvPicPr preferRelativeResize="0"/>
          <p:nvPr/>
        </p:nvPicPr>
        <p:blipFill rotWithShape="1">
          <a:blip r:embed="rId3">
            <a:alphaModFix/>
          </a:blip>
          <a:srcRect/>
          <a:stretch/>
        </p:blipFill>
        <p:spPr>
          <a:xfrm>
            <a:off x="1284255" y="2746126"/>
            <a:ext cx="5285414" cy="2830254"/>
          </a:xfrm>
          <a:prstGeom prst="rect">
            <a:avLst/>
          </a:prstGeom>
          <a:noFill/>
          <a:ln>
            <a:noFill/>
          </a:ln>
        </p:spPr>
      </p:pic>
      <p:sp>
        <p:nvSpPr>
          <p:cNvPr id="1304" name="Google Shape;1304;p63"/>
          <p:cNvSpPr txBox="1"/>
          <p:nvPr/>
        </p:nvSpPr>
        <p:spPr>
          <a:xfrm>
            <a:off x="798737" y="3032453"/>
            <a:ext cx="485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F6F"/>
                </a:solidFill>
                <a:latin typeface="Calibri"/>
                <a:ea typeface="Calibri"/>
                <a:cs typeface="Calibri"/>
                <a:sym typeface="Calibri"/>
              </a:rPr>
              <a:t>Yes</a:t>
            </a:r>
            <a:endParaRPr sz="1800">
              <a:solidFill>
                <a:srgbClr val="00BF6F"/>
              </a:solidFill>
              <a:latin typeface="Calibri"/>
              <a:ea typeface="Calibri"/>
              <a:cs typeface="Calibri"/>
              <a:sym typeface="Calibri"/>
            </a:endParaRPr>
          </a:p>
        </p:txBody>
      </p:sp>
      <p:sp>
        <p:nvSpPr>
          <p:cNvPr id="1305" name="Google Shape;1305;p63"/>
          <p:cNvSpPr txBox="1"/>
          <p:nvPr/>
        </p:nvSpPr>
        <p:spPr>
          <a:xfrm>
            <a:off x="828681" y="4821494"/>
            <a:ext cx="455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No</a:t>
            </a:r>
            <a:endParaRPr sz="1800">
              <a:solidFill>
                <a:srgbClr val="F9BE00"/>
              </a:solidFill>
              <a:latin typeface="Calibri"/>
              <a:ea typeface="Calibri"/>
              <a:cs typeface="Calibri"/>
              <a:sym typeface="Calibri"/>
            </a:endParaRPr>
          </a:p>
        </p:txBody>
      </p:sp>
      <p:sp>
        <p:nvSpPr>
          <p:cNvPr id="1306" name="Google Shape;1306;p63"/>
          <p:cNvSpPr txBox="1"/>
          <p:nvPr/>
        </p:nvSpPr>
        <p:spPr>
          <a:xfrm>
            <a:off x="561108" y="3926973"/>
            <a:ext cx="7231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Partly</a:t>
            </a:r>
            <a:endParaRPr sz="1800">
              <a:solidFill>
                <a:srgbClr val="507CB6"/>
              </a:solidFill>
              <a:latin typeface="Calibri"/>
              <a:ea typeface="Calibri"/>
              <a:cs typeface="Calibri"/>
              <a:sym typeface="Calibri"/>
            </a:endParaRPr>
          </a:p>
        </p:txBody>
      </p:sp>
      <p:sp>
        <p:nvSpPr>
          <p:cNvPr id="1307" name="Google Shape;1307;p63"/>
          <p:cNvSpPr txBox="1">
            <a:spLocks noGrp="1"/>
          </p:cNvSpPr>
          <p:nvPr>
            <p:ph type="title"/>
          </p:nvPr>
        </p:nvSpPr>
        <p:spPr>
          <a:xfrm>
            <a:off x="1479591" y="3739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PhD Ombudsman (data)</a:t>
            </a:r>
            <a:endParaRPr sz="4000">
              <a:latin typeface="Figtree"/>
              <a:ea typeface="Figtree"/>
              <a:cs typeface="Figtree"/>
              <a:sym typeface="Figtree"/>
            </a:endParaRPr>
          </a:p>
        </p:txBody>
      </p:sp>
      <p:sp>
        <p:nvSpPr>
          <p:cNvPr id="1308" name="Google Shape;1308;p63"/>
          <p:cNvSpPr txBox="1"/>
          <p:nvPr/>
        </p:nvSpPr>
        <p:spPr>
          <a:xfrm>
            <a:off x="7033005" y="2176221"/>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1309" name="Google Shape;1309;p63"/>
          <p:cNvSpPr txBox="1"/>
          <p:nvPr/>
        </p:nvSpPr>
        <p:spPr>
          <a:xfrm>
            <a:off x="7996793" y="2175278"/>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1310" name="Google Shape;1310;p63"/>
          <p:cNvSpPr txBox="1"/>
          <p:nvPr/>
        </p:nvSpPr>
        <p:spPr>
          <a:xfrm>
            <a:off x="8985973" y="2176221"/>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1311" name="Google Shape;1311;p63"/>
          <p:cNvSpPr txBox="1"/>
          <p:nvPr/>
        </p:nvSpPr>
        <p:spPr>
          <a:xfrm>
            <a:off x="10030424" y="2175278"/>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1312" name="Google Shape;1312;p63"/>
          <p:cNvSpPr txBox="1"/>
          <p:nvPr/>
        </p:nvSpPr>
        <p:spPr>
          <a:xfrm>
            <a:off x="10993825" y="2170670"/>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1313" name="Google Shape;1313;p63"/>
          <p:cNvSpPr txBox="1"/>
          <p:nvPr/>
        </p:nvSpPr>
        <p:spPr>
          <a:xfrm>
            <a:off x="6756846" y="4717172"/>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1314" name="Google Shape;1314;p63"/>
          <p:cNvSpPr txBox="1"/>
          <p:nvPr/>
        </p:nvSpPr>
        <p:spPr>
          <a:xfrm>
            <a:off x="7177135" y="471717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1315" name="Google Shape;1315;p63"/>
          <p:cNvSpPr txBox="1"/>
          <p:nvPr/>
        </p:nvSpPr>
        <p:spPr>
          <a:xfrm>
            <a:off x="7652189" y="471717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1316" name="Google Shape;1316;p63"/>
          <p:cNvSpPr txBox="1"/>
          <p:nvPr/>
        </p:nvSpPr>
        <p:spPr>
          <a:xfrm>
            <a:off x="8114891" y="471717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1317" name="Google Shape;1317;p63"/>
          <p:cNvSpPr txBox="1"/>
          <p:nvPr/>
        </p:nvSpPr>
        <p:spPr>
          <a:xfrm>
            <a:off x="8577593" y="471717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1318" name="Google Shape;1318;p63"/>
          <p:cNvSpPr txBox="1"/>
          <p:nvPr/>
        </p:nvSpPr>
        <p:spPr>
          <a:xfrm>
            <a:off x="9071808" y="471717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1319" name="Google Shape;1319;p63"/>
          <p:cNvSpPr txBox="1"/>
          <p:nvPr/>
        </p:nvSpPr>
        <p:spPr>
          <a:xfrm>
            <a:off x="9513022" y="471717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1320" name="Google Shape;1320;p63"/>
          <p:cNvSpPr txBox="1"/>
          <p:nvPr/>
        </p:nvSpPr>
        <p:spPr>
          <a:xfrm>
            <a:off x="9975969" y="471717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1321" name="Google Shape;1321;p63"/>
          <p:cNvSpPr txBox="1"/>
          <p:nvPr/>
        </p:nvSpPr>
        <p:spPr>
          <a:xfrm>
            <a:off x="10456900" y="471717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1322" name="Google Shape;1322;p63"/>
          <p:cNvSpPr txBox="1"/>
          <p:nvPr/>
        </p:nvSpPr>
        <p:spPr>
          <a:xfrm>
            <a:off x="10921340" y="471717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1323" name="Google Shape;1323;p63"/>
          <p:cNvSpPr txBox="1"/>
          <p:nvPr/>
        </p:nvSpPr>
        <p:spPr>
          <a:xfrm>
            <a:off x="11384042" y="4717172"/>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pic>
        <p:nvPicPr>
          <p:cNvPr id="1324" name="Google Shape;1324;p63"/>
          <p:cNvPicPr preferRelativeResize="0"/>
          <p:nvPr/>
        </p:nvPicPr>
        <p:blipFill rotWithShape="1">
          <a:blip r:embed="rId4">
            <a:alphaModFix/>
          </a:blip>
          <a:srcRect t="9295"/>
          <a:stretch/>
        </p:blipFill>
        <p:spPr>
          <a:xfrm>
            <a:off x="6801717" y="2506491"/>
            <a:ext cx="4829175" cy="2217943"/>
          </a:xfrm>
          <a:prstGeom prst="rect">
            <a:avLst/>
          </a:prstGeom>
          <a:noFill/>
          <a:ln>
            <a:noFill/>
          </a:ln>
        </p:spPr>
      </p:pic>
      <p:sp>
        <p:nvSpPr>
          <p:cNvPr id="1325" name="Google Shape;1325;p63"/>
          <p:cNvSpPr txBox="1"/>
          <p:nvPr/>
        </p:nvSpPr>
        <p:spPr>
          <a:xfrm>
            <a:off x="6189951" y="2667291"/>
            <a:ext cx="485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Yes</a:t>
            </a:r>
            <a:endParaRPr sz="1800">
              <a:solidFill>
                <a:srgbClr val="757070"/>
              </a:solidFill>
              <a:latin typeface="Calibri"/>
              <a:ea typeface="Calibri"/>
              <a:cs typeface="Calibri"/>
              <a:sym typeface="Calibri"/>
            </a:endParaRPr>
          </a:p>
        </p:txBody>
      </p:sp>
      <p:sp>
        <p:nvSpPr>
          <p:cNvPr id="1326" name="Google Shape;1326;p63"/>
          <p:cNvSpPr txBox="1"/>
          <p:nvPr/>
        </p:nvSpPr>
        <p:spPr>
          <a:xfrm>
            <a:off x="6219895" y="4135316"/>
            <a:ext cx="455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No</a:t>
            </a:r>
            <a:endParaRPr sz="1800">
              <a:solidFill>
                <a:srgbClr val="757070"/>
              </a:solidFill>
              <a:latin typeface="Calibri"/>
              <a:ea typeface="Calibri"/>
              <a:cs typeface="Calibri"/>
              <a:sym typeface="Calibri"/>
            </a:endParaRPr>
          </a:p>
        </p:txBody>
      </p:sp>
      <p:sp>
        <p:nvSpPr>
          <p:cNvPr id="1327" name="Google Shape;1327;p63"/>
          <p:cNvSpPr txBox="1"/>
          <p:nvPr/>
        </p:nvSpPr>
        <p:spPr>
          <a:xfrm>
            <a:off x="5952322" y="3406169"/>
            <a:ext cx="7231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Partly</a:t>
            </a:r>
            <a:endParaRPr sz="1800">
              <a:solidFill>
                <a:srgbClr val="757070"/>
              </a:solidFill>
              <a:latin typeface="Calibri"/>
              <a:ea typeface="Calibri"/>
              <a:cs typeface="Calibri"/>
              <a:sym typeface="Calibri"/>
            </a:endParaRPr>
          </a:p>
        </p:txBody>
      </p:sp>
      <p:sp>
        <p:nvSpPr>
          <p:cNvPr id="1328" name="Google Shape;1328;p63"/>
          <p:cNvSpPr txBox="1"/>
          <p:nvPr/>
        </p:nvSpPr>
        <p:spPr>
          <a:xfrm>
            <a:off x="6692271" y="1699558"/>
            <a:ext cx="3836657"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Correlation by school:</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54</a:t>
            </a:fld>
            <a:endParaRPr/>
          </a:p>
        </p:txBody>
      </p:sp>
      <p:sp>
        <p:nvSpPr>
          <p:cNvPr id="1334" name="Google Shape;1334;p64"/>
          <p:cNvSpPr txBox="1"/>
          <p:nvPr/>
        </p:nvSpPr>
        <p:spPr>
          <a:xfrm>
            <a:off x="569579" y="1923604"/>
            <a:ext cx="5129257" cy="4409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Q37</a:t>
            </a:r>
            <a:r>
              <a:rPr lang="en-GB" sz="1800">
                <a:solidFill>
                  <a:srgbClr val="1751A6"/>
                </a:solidFill>
                <a:latin typeface="Calibri"/>
                <a:ea typeface="Calibri"/>
                <a:cs typeface="Calibri"/>
                <a:sym typeface="Calibri"/>
              </a:rPr>
              <a:t>: How would you rate the help/guidance/advice that you received?</a:t>
            </a:r>
            <a:endParaRPr/>
          </a:p>
        </p:txBody>
      </p:sp>
      <p:pic>
        <p:nvPicPr>
          <p:cNvPr id="1335" name="Google Shape;1335;p64"/>
          <p:cNvPicPr preferRelativeResize="0"/>
          <p:nvPr/>
        </p:nvPicPr>
        <p:blipFill rotWithShape="1">
          <a:blip r:embed="rId3">
            <a:alphaModFix/>
          </a:blip>
          <a:srcRect/>
          <a:stretch/>
        </p:blipFill>
        <p:spPr>
          <a:xfrm>
            <a:off x="488925" y="2866018"/>
            <a:ext cx="5816943" cy="2260249"/>
          </a:xfrm>
          <a:prstGeom prst="rect">
            <a:avLst/>
          </a:prstGeom>
          <a:noFill/>
          <a:ln>
            <a:noFill/>
          </a:ln>
        </p:spPr>
      </p:pic>
      <p:sp>
        <p:nvSpPr>
          <p:cNvPr id="1336" name="Google Shape;1336;p64"/>
          <p:cNvSpPr txBox="1"/>
          <p:nvPr/>
        </p:nvSpPr>
        <p:spPr>
          <a:xfrm>
            <a:off x="1369964" y="5126267"/>
            <a:ext cx="1685778"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C23310"/>
                </a:solidFill>
                <a:latin typeface="Calibri"/>
                <a:ea typeface="Calibri"/>
                <a:cs typeface="Calibri"/>
                <a:sym typeface="Calibri"/>
              </a:rPr>
              <a:t>Very bad</a:t>
            </a:r>
            <a:endParaRPr/>
          </a:p>
        </p:txBody>
      </p:sp>
      <p:sp>
        <p:nvSpPr>
          <p:cNvPr id="1337" name="Google Shape;1337;p64"/>
          <p:cNvSpPr txBox="1"/>
          <p:nvPr/>
        </p:nvSpPr>
        <p:spPr>
          <a:xfrm>
            <a:off x="3235867" y="5129098"/>
            <a:ext cx="1083013"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F9BE00"/>
                </a:solidFill>
                <a:latin typeface="Calibri"/>
                <a:ea typeface="Calibri"/>
                <a:cs typeface="Calibri"/>
                <a:sym typeface="Calibri"/>
              </a:rPr>
              <a:t>Neutral</a:t>
            </a:r>
            <a:endParaRPr/>
          </a:p>
        </p:txBody>
      </p:sp>
      <p:sp>
        <p:nvSpPr>
          <p:cNvPr id="1338" name="Google Shape;1338;p64"/>
          <p:cNvSpPr txBox="1"/>
          <p:nvPr/>
        </p:nvSpPr>
        <p:spPr>
          <a:xfrm>
            <a:off x="4753708" y="5126267"/>
            <a:ext cx="189025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FF8B4F"/>
                </a:solidFill>
                <a:latin typeface="Calibri"/>
                <a:ea typeface="Calibri"/>
                <a:cs typeface="Calibri"/>
                <a:sym typeface="Calibri"/>
              </a:rPr>
              <a:t>Very good</a:t>
            </a:r>
            <a:endParaRPr/>
          </a:p>
        </p:txBody>
      </p:sp>
      <p:sp>
        <p:nvSpPr>
          <p:cNvPr id="1339" name="Google Shape;1339;p64"/>
          <p:cNvSpPr txBox="1"/>
          <p:nvPr/>
        </p:nvSpPr>
        <p:spPr>
          <a:xfrm>
            <a:off x="1479591" y="37399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PhD Ombudsman (data)</a:t>
            </a:r>
            <a:endParaRPr sz="4000">
              <a:solidFill>
                <a:schemeClr val="dk1"/>
              </a:solidFill>
              <a:latin typeface="Figtree"/>
              <a:ea typeface="Figtree"/>
              <a:cs typeface="Figtree"/>
              <a:sym typeface="Figtree"/>
            </a:endParaRPr>
          </a:p>
        </p:txBody>
      </p:sp>
      <p:pic>
        <p:nvPicPr>
          <p:cNvPr id="1340" name="Google Shape;1340;p64"/>
          <p:cNvPicPr preferRelativeResize="0"/>
          <p:nvPr/>
        </p:nvPicPr>
        <p:blipFill rotWithShape="1">
          <a:blip r:embed="rId4">
            <a:alphaModFix/>
          </a:blip>
          <a:srcRect/>
          <a:stretch/>
        </p:blipFill>
        <p:spPr>
          <a:xfrm>
            <a:off x="6374665" y="2935314"/>
            <a:ext cx="5476273" cy="2121655"/>
          </a:xfrm>
          <a:prstGeom prst="rect">
            <a:avLst/>
          </a:prstGeom>
          <a:noFill/>
          <a:ln>
            <a:noFill/>
          </a:ln>
        </p:spPr>
      </p:pic>
      <p:sp>
        <p:nvSpPr>
          <p:cNvPr id="1341" name="Google Shape;1341;p64"/>
          <p:cNvSpPr txBox="1"/>
          <p:nvPr/>
        </p:nvSpPr>
        <p:spPr>
          <a:xfrm>
            <a:off x="7297250" y="5104334"/>
            <a:ext cx="1685778"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C23310"/>
                </a:solidFill>
                <a:latin typeface="Calibri"/>
                <a:ea typeface="Calibri"/>
                <a:cs typeface="Calibri"/>
                <a:sym typeface="Calibri"/>
              </a:rPr>
              <a:t>Very bad</a:t>
            </a:r>
            <a:endParaRPr/>
          </a:p>
        </p:txBody>
      </p:sp>
      <p:sp>
        <p:nvSpPr>
          <p:cNvPr id="1342" name="Google Shape;1342;p64"/>
          <p:cNvSpPr txBox="1"/>
          <p:nvPr/>
        </p:nvSpPr>
        <p:spPr>
          <a:xfrm>
            <a:off x="8944695" y="5154530"/>
            <a:ext cx="1083013"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F9BE00"/>
                </a:solidFill>
                <a:latin typeface="Calibri"/>
                <a:ea typeface="Calibri"/>
                <a:cs typeface="Calibri"/>
                <a:sym typeface="Calibri"/>
              </a:rPr>
              <a:t>Neutral</a:t>
            </a:r>
            <a:endParaRPr/>
          </a:p>
        </p:txBody>
      </p:sp>
      <p:sp>
        <p:nvSpPr>
          <p:cNvPr id="1343" name="Google Shape;1343;p64"/>
          <p:cNvSpPr txBox="1"/>
          <p:nvPr/>
        </p:nvSpPr>
        <p:spPr>
          <a:xfrm>
            <a:off x="10462536" y="5151699"/>
            <a:ext cx="189025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FF8B4F"/>
                </a:solidFill>
                <a:latin typeface="Calibri"/>
                <a:ea typeface="Calibri"/>
                <a:cs typeface="Calibri"/>
                <a:sym typeface="Calibri"/>
              </a:rPr>
              <a:t>Very good</a:t>
            </a:r>
            <a:endParaRPr/>
          </a:p>
        </p:txBody>
      </p:sp>
      <p:sp>
        <p:nvSpPr>
          <p:cNvPr id="1344" name="Google Shape;1344;p64"/>
          <p:cNvSpPr txBox="1"/>
          <p:nvPr/>
        </p:nvSpPr>
        <p:spPr>
          <a:xfrm>
            <a:off x="7094991" y="1800384"/>
            <a:ext cx="5257801" cy="598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Q38</a:t>
            </a:r>
            <a:r>
              <a:rPr lang="en-GB" sz="1800">
                <a:solidFill>
                  <a:srgbClr val="1751A6"/>
                </a:solidFill>
                <a:latin typeface="Calibri"/>
                <a:ea typeface="Calibri"/>
                <a:cs typeface="Calibri"/>
                <a:sym typeface="Calibri"/>
              </a:rPr>
              <a:t>: How relevant do you feel that the PhD Ombudsman at THS is for doctoral students?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49" name="Google Shape;134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55</a:t>
            </a:fld>
            <a:endParaRPr/>
          </a:p>
        </p:txBody>
      </p:sp>
      <p:sp>
        <p:nvSpPr>
          <p:cNvPr id="1350" name="Google Shape;1350;p65"/>
          <p:cNvSpPr txBox="1"/>
          <p:nvPr/>
        </p:nvSpPr>
        <p:spPr>
          <a:xfrm>
            <a:off x="1089874" y="2107717"/>
            <a:ext cx="4500419" cy="598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Q39</a:t>
            </a:r>
            <a:r>
              <a:rPr lang="en-GB" sz="1800">
                <a:solidFill>
                  <a:srgbClr val="1751A6"/>
                </a:solidFill>
                <a:latin typeface="Calibri"/>
                <a:ea typeface="Calibri"/>
                <a:cs typeface="Calibri"/>
                <a:sym typeface="Calibri"/>
              </a:rPr>
              <a:t>: Would you recommend the PhD Ombudsman at THS to other students?</a:t>
            </a:r>
            <a:endParaRPr/>
          </a:p>
        </p:txBody>
      </p:sp>
      <p:pic>
        <p:nvPicPr>
          <p:cNvPr id="1351" name="Google Shape;1351;p65"/>
          <p:cNvPicPr preferRelativeResize="0"/>
          <p:nvPr/>
        </p:nvPicPr>
        <p:blipFill rotWithShape="1">
          <a:blip r:embed="rId3">
            <a:alphaModFix/>
          </a:blip>
          <a:srcRect/>
          <a:stretch/>
        </p:blipFill>
        <p:spPr>
          <a:xfrm>
            <a:off x="1089874" y="2827383"/>
            <a:ext cx="4669756" cy="2143125"/>
          </a:xfrm>
          <a:prstGeom prst="rect">
            <a:avLst/>
          </a:prstGeom>
          <a:noFill/>
          <a:ln>
            <a:noFill/>
          </a:ln>
        </p:spPr>
      </p:pic>
      <p:sp>
        <p:nvSpPr>
          <p:cNvPr id="1352" name="Google Shape;1352;p65"/>
          <p:cNvSpPr txBox="1"/>
          <p:nvPr/>
        </p:nvSpPr>
        <p:spPr>
          <a:xfrm>
            <a:off x="420304" y="3296113"/>
            <a:ext cx="485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F6F"/>
                </a:solidFill>
                <a:latin typeface="Calibri"/>
                <a:ea typeface="Calibri"/>
                <a:cs typeface="Calibri"/>
                <a:sym typeface="Calibri"/>
              </a:rPr>
              <a:t>Yes</a:t>
            </a:r>
            <a:endParaRPr sz="1800">
              <a:solidFill>
                <a:srgbClr val="00BF6F"/>
              </a:solidFill>
              <a:latin typeface="Calibri"/>
              <a:ea typeface="Calibri"/>
              <a:cs typeface="Calibri"/>
              <a:sym typeface="Calibri"/>
            </a:endParaRPr>
          </a:p>
        </p:txBody>
      </p:sp>
      <p:sp>
        <p:nvSpPr>
          <p:cNvPr id="1353" name="Google Shape;1353;p65"/>
          <p:cNvSpPr txBox="1"/>
          <p:nvPr/>
        </p:nvSpPr>
        <p:spPr>
          <a:xfrm>
            <a:off x="450248" y="4140274"/>
            <a:ext cx="455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No</a:t>
            </a:r>
            <a:endParaRPr sz="1800">
              <a:solidFill>
                <a:srgbClr val="507CB6"/>
              </a:solidFill>
              <a:latin typeface="Calibri"/>
              <a:ea typeface="Calibri"/>
              <a:cs typeface="Calibri"/>
              <a:sym typeface="Calibri"/>
            </a:endParaRPr>
          </a:p>
        </p:txBody>
      </p:sp>
      <p:sp>
        <p:nvSpPr>
          <p:cNvPr id="1354" name="Google Shape;1354;p65"/>
          <p:cNvSpPr txBox="1"/>
          <p:nvPr/>
        </p:nvSpPr>
        <p:spPr>
          <a:xfrm>
            <a:off x="1479591" y="37399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PhD Ombudsman (data)</a:t>
            </a:r>
            <a:endParaRPr sz="4000">
              <a:solidFill>
                <a:schemeClr val="dk1"/>
              </a:solidFill>
              <a:latin typeface="Figtree"/>
              <a:ea typeface="Figtree"/>
              <a:cs typeface="Figtree"/>
              <a:sym typeface="Figtree"/>
            </a:endParaRPr>
          </a:p>
        </p:txBody>
      </p:sp>
      <p:sp>
        <p:nvSpPr>
          <p:cNvPr id="1355" name="Google Shape;1355;p65"/>
          <p:cNvSpPr txBox="1"/>
          <p:nvPr/>
        </p:nvSpPr>
        <p:spPr>
          <a:xfrm>
            <a:off x="6601709" y="2649557"/>
            <a:ext cx="4500419" cy="139413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BFD3F9"/>
              </a:buClr>
              <a:buSzPts val="1800"/>
              <a:buFont typeface="Noto Sans Symbols"/>
              <a:buChar char="⮚"/>
            </a:pPr>
            <a:r>
              <a:rPr lang="en-GB" sz="1800">
                <a:solidFill>
                  <a:schemeClr val="dk1"/>
                </a:solidFill>
                <a:latin typeface="Calibri"/>
                <a:ea typeface="Calibri"/>
                <a:cs typeface="Calibri"/>
                <a:sym typeface="Calibri"/>
              </a:rPr>
              <a:t> </a:t>
            </a:r>
            <a:r>
              <a:rPr lang="en-GB" sz="1800" b="1">
                <a:solidFill>
                  <a:srgbClr val="1751A6"/>
                </a:solidFill>
                <a:latin typeface="Calibri"/>
                <a:ea typeface="Calibri"/>
                <a:cs typeface="Calibri"/>
                <a:sym typeface="Calibri"/>
              </a:rPr>
              <a:t>Q40</a:t>
            </a:r>
            <a:r>
              <a:rPr lang="en-GB" sz="1800">
                <a:solidFill>
                  <a:srgbClr val="1751A6"/>
                </a:solidFill>
                <a:latin typeface="Calibri"/>
                <a:ea typeface="Calibri"/>
                <a:cs typeface="Calibri"/>
                <a:sym typeface="Calibri"/>
              </a:rPr>
              <a:t>: leave a commentary if you desire.</a:t>
            </a:r>
            <a:endParaRPr/>
          </a:p>
          <a:p>
            <a:pPr marL="228600" marR="0" lvl="0" indent="-114300" algn="l" rtl="0">
              <a:lnSpc>
                <a:spcPct val="90000"/>
              </a:lnSpc>
              <a:spcBef>
                <a:spcPts val="0"/>
              </a:spcBef>
              <a:spcAft>
                <a:spcPts val="0"/>
              </a:spcAft>
              <a:buClr>
                <a:srgbClr val="BFD3F9"/>
              </a:buClr>
              <a:buSzPts val="1800"/>
              <a:buFont typeface="Noto Sans Symbols"/>
              <a:buNone/>
            </a:pPr>
            <a:endParaRPr sz="18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1800"/>
              <a:buFont typeface="Noto Sans Symbols"/>
              <a:buChar char="⮚"/>
            </a:pPr>
            <a:r>
              <a:rPr lang="en-GB" sz="1800">
                <a:solidFill>
                  <a:srgbClr val="1751A6"/>
                </a:solidFill>
                <a:latin typeface="Calibri"/>
                <a:ea typeface="Calibri"/>
                <a:cs typeface="Calibri"/>
                <a:sym typeface="Calibri"/>
              </a:rPr>
              <a:t>8 responses</a:t>
            </a:r>
            <a:endParaRPr/>
          </a:p>
        </p:txBody>
      </p:sp>
      <p:sp>
        <p:nvSpPr>
          <p:cNvPr id="1356" name="Google Shape;1356;p65"/>
          <p:cNvSpPr txBox="1"/>
          <p:nvPr/>
        </p:nvSpPr>
        <p:spPr>
          <a:xfrm>
            <a:off x="6601709" y="3722693"/>
            <a:ext cx="5356888"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25F90"/>
                </a:solidFill>
                <a:latin typeface="Calibri"/>
                <a:ea typeface="Calibri"/>
                <a:cs typeface="Calibri"/>
                <a:sym typeface="Calibri"/>
              </a:rPr>
              <a:t>Summary: </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Most students were satisfied with the help they have gotten</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Some students felt like they didn’t get enough help, but would still recommend her service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56</a:t>
            </a:fld>
            <a:endParaRPr/>
          </a:p>
        </p:txBody>
      </p:sp>
      <p:sp>
        <p:nvSpPr>
          <p:cNvPr id="1362" name="Google Shape;1362;p66"/>
          <p:cNvSpPr txBox="1"/>
          <p:nvPr/>
        </p:nvSpPr>
        <p:spPr>
          <a:xfrm>
            <a:off x="1479591" y="37399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PhD Ombudsman (analysis)</a:t>
            </a:r>
            <a:endParaRPr sz="4000">
              <a:solidFill>
                <a:schemeClr val="dk1"/>
              </a:solidFill>
              <a:latin typeface="Figtree"/>
              <a:ea typeface="Figtree"/>
              <a:cs typeface="Figtree"/>
              <a:sym typeface="Figtree"/>
            </a:endParaRPr>
          </a:p>
        </p:txBody>
      </p:sp>
      <p:sp>
        <p:nvSpPr>
          <p:cNvPr id="1363" name="Google Shape;1363;p66"/>
          <p:cNvSpPr txBox="1"/>
          <p:nvPr/>
        </p:nvSpPr>
        <p:spPr>
          <a:xfrm>
            <a:off x="861072" y="2608794"/>
            <a:ext cx="10162309" cy="2121173"/>
          </a:xfrm>
          <a:prstGeom prst="rect">
            <a:avLst/>
          </a:prstGeom>
          <a:noFill/>
          <a:ln>
            <a:noFill/>
          </a:ln>
        </p:spPr>
        <p:txBody>
          <a:bodyPr spcFirstLastPara="1" wrap="square" lIns="91425" tIns="45700" rIns="91425" bIns="45700" anchor="t" anchorCtr="0">
            <a:normAutofit/>
          </a:bodyPr>
          <a:lstStyle/>
          <a:p>
            <a:pPr marL="393700" marR="0" lvl="0" indent="-342900" algn="l" rtl="0">
              <a:lnSpc>
                <a:spcPct val="90000"/>
              </a:lnSpc>
              <a:spcBef>
                <a:spcPts val="0"/>
              </a:spcBef>
              <a:spcAft>
                <a:spcPts val="0"/>
              </a:spcAft>
              <a:buClr>
                <a:srgbClr val="2F5496"/>
              </a:buClr>
              <a:buSzPts val="2000"/>
              <a:buFont typeface="Arial"/>
              <a:buChar char="•"/>
            </a:pPr>
            <a:r>
              <a:rPr lang="en-GB" sz="2000">
                <a:solidFill>
                  <a:srgbClr val="2F5496"/>
                </a:solidFill>
                <a:latin typeface="Calibri"/>
                <a:ea typeface="Calibri"/>
                <a:cs typeface="Calibri"/>
                <a:sym typeface="Calibri"/>
              </a:rPr>
              <a:t>Around 8% of PhD Students have utilized the PhD Ombudsman</a:t>
            </a:r>
            <a:endParaRPr/>
          </a:p>
          <a:p>
            <a:pPr marL="393700" marR="0" lvl="0" indent="-342900" algn="l" rtl="0">
              <a:lnSpc>
                <a:spcPct val="90000"/>
              </a:lnSpc>
              <a:spcBef>
                <a:spcPts val="1000"/>
              </a:spcBef>
              <a:spcAft>
                <a:spcPts val="0"/>
              </a:spcAft>
              <a:buClr>
                <a:srgbClr val="2F5496"/>
              </a:buClr>
              <a:buSzPts val="2000"/>
              <a:buFont typeface="Arial"/>
              <a:buChar char="•"/>
            </a:pPr>
            <a:r>
              <a:rPr lang="en-GB" sz="2000">
                <a:solidFill>
                  <a:srgbClr val="2F5496"/>
                </a:solidFill>
                <a:latin typeface="Calibri"/>
                <a:ea typeface="Calibri"/>
                <a:cs typeface="Calibri"/>
                <a:sym typeface="Calibri"/>
              </a:rPr>
              <a:t>Even though most students experienced that the PhD Ombudsman could only partly solve their problem, nearly all of them strongly recommend the PhD Ombudsman for other students.  </a:t>
            </a:r>
            <a:endParaRPr/>
          </a:p>
          <a:p>
            <a:pPr marL="393700" marR="0" lvl="0" indent="-2159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50800" marR="0" lvl="0" indent="0" algn="l" rtl="0">
              <a:lnSpc>
                <a:spcPct val="90000"/>
              </a:lnSpc>
              <a:spcBef>
                <a:spcPts val="1000"/>
              </a:spcBef>
              <a:spcAft>
                <a:spcPts val="0"/>
              </a:spcAft>
              <a:buClr>
                <a:schemeClr val="dk1"/>
              </a:buClr>
              <a:buSzPts val="2000"/>
              <a:buFont typeface="Arial"/>
              <a:buNone/>
            </a:pPr>
            <a:endParaRPr sz="2000" b="1">
              <a:solidFill>
                <a:srgbClr val="FF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pic>
        <p:nvPicPr>
          <p:cNvPr id="1368" name="Google Shape;1368;p67"/>
          <p:cNvPicPr preferRelativeResize="0"/>
          <p:nvPr/>
        </p:nvPicPr>
        <p:blipFill rotWithShape="1">
          <a:blip r:embed="rId3">
            <a:alphaModFix/>
          </a:blip>
          <a:srcRect/>
          <a:stretch/>
        </p:blipFill>
        <p:spPr>
          <a:xfrm>
            <a:off x="0" y="-19348"/>
            <a:ext cx="12357107" cy="6877348"/>
          </a:xfrm>
          <a:prstGeom prst="rect">
            <a:avLst/>
          </a:prstGeom>
          <a:noFill/>
          <a:ln>
            <a:noFill/>
          </a:ln>
        </p:spPr>
      </p:pic>
      <p:sp>
        <p:nvSpPr>
          <p:cNvPr id="1369" name="Google Shape;1369;p67"/>
          <p:cNvSpPr txBox="1">
            <a:spLocks noGrp="1"/>
          </p:cNvSpPr>
          <p:nvPr>
            <p:ph type="title"/>
          </p:nvPr>
        </p:nvSpPr>
        <p:spPr>
          <a:xfrm>
            <a:off x="503406" y="2304756"/>
            <a:ext cx="1118518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Figtree"/>
              <a:buNone/>
            </a:pPr>
            <a:r>
              <a:rPr lang="en-GB" sz="4000">
                <a:solidFill>
                  <a:schemeClr val="lt1"/>
                </a:solidFill>
                <a:latin typeface="Figtree"/>
                <a:ea typeface="Figtree"/>
                <a:cs typeface="Figtree"/>
                <a:sym typeface="Figtree"/>
              </a:rPr>
              <a:t>Reception, On-boarding, Chapter-Hall</a:t>
            </a:r>
            <a:endParaRPr sz="4000">
              <a:solidFill>
                <a:schemeClr val="lt1"/>
              </a:solidFill>
              <a:latin typeface="Figtree"/>
              <a:ea typeface="Figtree"/>
              <a:cs typeface="Figtree"/>
              <a:sym typeface="Figtree"/>
            </a:endParaRPr>
          </a:p>
        </p:txBody>
      </p:sp>
      <p:sp>
        <p:nvSpPr>
          <p:cNvPr id="1370" name="Google Shape;1370;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1375" name="Google Shape;1375;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58</a:t>
            </a:fld>
            <a:endParaRPr/>
          </a:p>
        </p:txBody>
      </p:sp>
      <p:sp>
        <p:nvSpPr>
          <p:cNvPr id="1376" name="Google Shape;1376;p68"/>
          <p:cNvSpPr txBox="1"/>
          <p:nvPr/>
        </p:nvSpPr>
        <p:spPr>
          <a:xfrm>
            <a:off x="458620" y="1762557"/>
            <a:ext cx="5000071" cy="111296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Q41</a:t>
            </a:r>
            <a:r>
              <a:rPr lang="en-GB" sz="1800">
                <a:solidFill>
                  <a:srgbClr val="1751A6"/>
                </a:solidFill>
                <a:latin typeface="Calibri"/>
                <a:ea typeface="Calibri"/>
                <a:cs typeface="Calibri"/>
                <a:sym typeface="Calibri"/>
              </a:rPr>
              <a:t>: Has KTH (not THS or the PhD Chapter) offered you an onboarding process when you started your studies? This can be a talk with HR or a small seminar about your life over here?</a:t>
            </a:r>
            <a:endParaRPr/>
          </a:p>
        </p:txBody>
      </p:sp>
      <p:pic>
        <p:nvPicPr>
          <p:cNvPr id="1377" name="Google Shape;1377;p68"/>
          <p:cNvPicPr preferRelativeResize="0"/>
          <p:nvPr/>
        </p:nvPicPr>
        <p:blipFill rotWithShape="1">
          <a:blip r:embed="rId3">
            <a:alphaModFix/>
          </a:blip>
          <a:srcRect/>
          <a:stretch/>
        </p:blipFill>
        <p:spPr>
          <a:xfrm>
            <a:off x="882840" y="2930457"/>
            <a:ext cx="4669756" cy="2104039"/>
          </a:xfrm>
          <a:prstGeom prst="rect">
            <a:avLst/>
          </a:prstGeom>
          <a:noFill/>
          <a:ln>
            <a:noFill/>
          </a:ln>
        </p:spPr>
      </p:pic>
      <p:sp>
        <p:nvSpPr>
          <p:cNvPr id="1378" name="Google Shape;1378;p68"/>
          <p:cNvSpPr txBox="1"/>
          <p:nvPr/>
        </p:nvSpPr>
        <p:spPr>
          <a:xfrm>
            <a:off x="379525" y="3305753"/>
            <a:ext cx="485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F6F"/>
                </a:solidFill>
                <a:latin typeface="Calibri"/>
                <a:ea typeface="Calibri"/>
                <a:cs typeface="Calibri"/>
                <a:sym typeface="Calibri"/>
              </a:rPr>
              <a:t>Yes</a:t>
            </a:r>
            <a:endParaRPr sz="1800">
              <a:solidFill>
                <a:srgbClr val="00BF6F"/>
              </a:solidFill>
              <a:latin typeface="Calibri"/>
              <a:ea typeface="Calibri"/>
              <a:cs typeface="Calibri"/>
              <a:sym typeface="Calibri"/>
            </a:endParaRPr>
          </a:p>
        </p:txBody>
      </p:sp>
      <p:sp>
        <p:nvSpPr>
          <p:cNvPr id="1379" name="Google Shape;1379;p68"/>
          <p:cNvSpPr txBox="1"/>
          <p:nvPr/>
        </p:nvSpPr>
        <p:spPr>
          <a:xfrm>
            <a:off x="409469" y="4149914"/>
            <a:ext cx="455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No</a:t>
            </a:r>
            <a:endParaRPr sz="1800">
              <a:solidFill>
                <a:srgbClr val="507CB6"/>
              </a:solidFill>
              <a:latin typeface="Calibri"/>
              <a:ea typeface="Calibri"/>
              <a:cs typeface="Calibri"/>
              <a:sym typeface="Calibri"/>
            </a:endParaRPr>
          </a:p>
        </p:txBody>
      </p:sp>
      <p:pic>
        <p:nvPicPr>
          <p:cNvPr id="1380" name="Google Shape;1380;p68"/>
          <p:cNvPicPr preferRelativeResize="0"/>
          <p:nvPr/>
        </p:nvPicPr>
        <p:blipFill rotWithShape="1">
          <a:blip r:embed="rId4">
            <a:alphaModFix/>
          </a:blip>
          <a:srcRect/>
          <a:stretch/>
        </p:blipFill>
        <p:spPr>
          <a:xfrm>
            <a:off x="6733311" y="1762557"/>
            <a:ext cx="4669756" cy="2014981"/>
          </a:xfrm>
          <a:prstGeom prst="rect">
            <a:avLst/>
          </a:prstGeom>
          <a:noFill/>
          <a:ln>
            <a:noFill/>
          </a:ln>
        </p:spPr>
      </p:pic>
      <p:sp>
        <p:nvSpPr>
          <p:cNvPr id="1381" name="Google Shape;1381;p68"/>
          <p:cNvSpPr txBox="1"/>
          <p:nvPr/>
        </p:nvSpPr>
        <p:spPr>
          <a:xfrm>
            <a:off x="6229996" y="2005772"/>
            <a:ext cx="485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Yes</a:t>
            </a:r>
            <a:endParaRPr sz="1800">
              <a:solidFill>
                <a:srgbClr val="757070"/>
              </a:solidFill>
              <a:latin typeface="Calibri"/>
              <a:ea typeface="Calibri"/>
              <a:cs typeface="Calibri"/>
              <a:sym typeface="Calibri"/>
            </a:endParaRPr>
          </a:p>
        </p:txBody>
      </p:sp>
      <p:sp>
        <p:nvSpPr>
          <p:cNvPr id="1382" name="Google Shape;1382;p68"/>
          <p:cNvSpPr txBox="1"/>
          <p:nvPr/>
        </p:nvSpPr>
        <p:spPr>
          <a:xfrm>
            <a:off x="6259940" y="2849933"/>
            <a:ext cx="455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No</a:t>
            </a:r>
            <a:endParaRPr sz="1800">
              <a:solidFill>
                <a:srgbClr val="757070"/>
              </a:solidFill>
              <a:latin typeface="Calibri"/>
              <a:ea typeface="Calibri"/>
              <a:cs typeface="Calibri"/>
              <a:sym typeface="Calibri"/>
            </a:endParaRPr>
          </a:p>
        </p:txBody>
      </p:sp>
      <p:sp>
        <p:nvSpPr>
          <p:cNvPr id="1383" name="Google Shape;1383;p68"/>
          <p:cNvSpPr txBox="1"/>
          <p:nvPr/>
        </p:nvSpPr>
        <p:spPr>
          <a:xfrm>
            <a:off x="6613893" y="1347108"/>
            <a:ext cx="101636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00BF6F"/>
                </a:solidFill>
                <a:latin typeface="Calibri"/>
                <a:ea typeface="Calibri"/>
                <a:cs typeface="Calibri"/>
                <a:sym typeface="Calibri"/>
              </a:rPr>
              <a:t>1</a:t>
            </a:r>
            <a:r>
              <a:rPr lang="en-GB" sz="1600" baseline="30000">
                <a:solidFill>
                  <a:srgbClr val="00BF6F"/>
                </a:solidFill>
                <a:latin typeface="Calibri"/>
                <a:ea typeface="Calibri"/>
                <a:cs typeface="Calibri"/>
                <a:sym typeface="Calibri"/>
              </a:rPr>
              <a:t>st</a:t>
            </a:r>
            <a:r>
              <a:rPr lang="en-GB" sz="1600">
                <a:solidFill>
                  <a:srgbClr val="00BF6F"/>
                </a:solidFill>
                <a:latin typeface="Calibri"/>
                <a:ea typeface="Calibri"/>
                <a:cs typeface="Calibri"/>
                <a:sym typeface="Calibri"/>
              </a:rPr>
              <a:t> year</a:t>
            </a:r>
            <a:endParaRPr/>
          </a:p>
        </p:txBody>
      </p:sp>
      <p:sp>
        <p:nvSpPr>
          <p:cNvPr id="1384" name="Google Shape;1384;p68"/>
          <p:cNvSpPr txBox="1"/>
          <p:nvPr/>
        </p:nvSpPr>
        <p:spPr>
          <a:xfrm>
            <a:off x="7369147" y="1356978"/>
            <a:ext cx="119141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507CB6"/>
                </a:solidFill>
                <a:latin typeface="Calibri"/>
                <a:ea typeface="Calibri"/>
                <a:cs typeface="Calibri"/>
                <a:sym typeface="Calibri"/>
              </a:rPr>
              <a:t>2</a:t>
            </a:r>
            <a:r>
              <a:rPr lang="en-GB" sz="1600" baseline="30000">
                <a:solidFill>
                  <a:srgbClr val="507CB6"/>
                </a:solidFill>
                <a:latin typeface="Calibri"/>
                <a:ea typeface="Calibri"/>
                <a:cs typeface="Calibri"/>
                <a:sym typeface="Calibri"/>
              </a:rPr>
              <a:t>nd</a:t>
            </a:r>
            <a:r>
              <a:rPr lang="en-GB" sz="1600">
                <a:solidFill>
                  <a:srgbClr val="507CB6"/>
                </a:solidFill>
                <a:latin typeface="Calibri"/>
                <a:ea typeface="Calibri"/>
                <a:cs typeface="Calibri"/>
                <a:sym typeface="Calibri"/>
              </a:rPr>
              <a:t> year</a:t>
            </a:r>
            <a:endParaRPr sz="1600">
              <a:solidFill>
                <a:srgbClr val="00BF6F"/>
              </a:solidFill>
              <a:latin typeface="Calibri"/>
              <a:ea typeface="Calibri"/>
              <a:cs typeface="Calibri"/>
              <a:sym typeface="Calibri"/>
            </a:endParaRPr>
          </a:p>
        </p:txBody>
      </p:sp>
      <p:sp>
        <p:nvSpPr>
          <p:cNvPr id="1385" name="Google Shape;1385;p68"/>
          <p:cNvSpPr txBox="1"/>
          <p:nvPr/>
        </p:nvSpPr>
        <p:spPr>
          <a:xfrm>
            <a:off x="8237672" y="1365022"/>
            <a:ext cx="119141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9BE00"/>
                </a:solidFill>
                <a:latin typeface="Calibri"/>
                <a:ea typeface="Calibri"/>
                <a:cs typeface="Calibri"/>
                <a:sym typeface="Calibri"/>
              </a:rPr>
              <a:t>3</a:t>
            </a:r>
            <a:r>
              <a:rPr lang="en-GB" sz="1600" baseline="30000">
                <a:solidFill>
                  <a:srgbClr val="F9BE00"/>
                </a:solidFill>
                <a:latin typeface="Calibri"/>
                <a:ea typeface="Calibri"/>
                <a:cs typeface="Calibri"/>
                <a:sym typeface="Calibri"/>
              </a:rPr>
              <a:t>rd</a:t>
            </a:r>
            <a:r>
              <a:rPr lang="en-GB" sz="1600">
                <a:solidFill>
                  <a:srgbClr val="F9BE00"/>
                </a:solidFill>
                <a:latin typeface="Calibri"/>
                <a:ea typeface="Calibri"/>
                <a:cs typeface="Calibri"/>
                <a:sym typeface="Calibri"/>
              </a:rPr>
              <a:t> year</a:t>
            </a:r>
            <a:endParaRPr sz="1600">
              <a:solidFill>
                <a:srgbClr val="00BF6F"/>
              </a:solidFill>
              <a:latin typeface="Calibri"/>
              <a:ea typeface="Calibri"/>
              <a:cs typeface="Calibri"/>
              <a:sym typeface="Calibri"/>
            </a:endParaRPr>
          </a:p>
        </p:txBody>
      </p:sp>
      <p:sp>
        <p:nvSpPr>
          <p:cNvPr id="1386" name="Google Shape;1386;p68"/>
          <p:cNvSpPr txBox="1"/>
          <p:nvPr/>
        </p:nvSpPr>
        <p:spPr>
          <a:xfrm>
            <a:off x="9140594" y="1356978"/>
            <a:ext cx="1032532"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6BC8CD"/>
                </a:solidFill>
                <a:latin typeface="Calibri"/>
                <a:ea typeface="Calibri"/>
                <a:cs typeface="Calibri"/>
                <a:sym typeface="Calibri"/>
              </a:rPr>
              <a:t>4</a:t>
            </a:r>
            <a:r>
              <a:rPr lang="en-GB" sz="1600" baseline="30000">
                <a:solidFill>
                  <a:srgbClr val="6BC8CD"/>
                </a:solidFill>
                <a:latin typeface="Calibri"/>
                <a:ea typeface="Calibri"/>
                <a:cs typeface="Calibri"/>
                <a:sym typeface="Calibri"/>
              </a:rPr>
              <a:t>th</a:t>
            </a:r>
            <a:r>
              <a:rPr lang="en-GB" sz="1600">
                <a:solidFill>
                  <a:srgbClr val="6BC8CD"/>
                </a:solidFill>
                <a:latin typeface="Calibri"/>
                <a:ea typeface="Calibri"/>
                <a:cs typeface="Calibri"/>
                <a:sym typeface="Calibri"/>
              </a:rPr>
              <a:t> year</a:t>
            </a:r>
            <a:endParaRPr sz="1600">
              <a:solidFill>
                <a:srgbClr val="00BF6F"/>
              </a:solidFill>
              <a:latin typeface="Calibri"/>
              <a:ea typeface="Calibri"/>
              <a:cs typeface="Calibri"/>
              <a:sym typeface="Calibri"/>
            </a:endParaRPr>
          </a:p>
        </p:txBody>
      </p:sp>
      <p:sp>
        <p:nvSpPr>
          <p:cNvPr id="1387" name="Google Shape;1387;p68"/>
          <p:cNvSpPr txBox="1"/>
          <p:nvPr/>
        </p:nvSpPr>
        <p:spPr>
          <a:xfrm>
            <a:off x="9989048" y="1356978"/>
            <a:ext cx="2043609"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FF8B4F"/>
                </a:solidFill>
                <a:latin typeface="Calibri"/>
                <a:ea typeface="Calibri"/>
                <a:cs typeface="Calibri"/>
                <a:sym typeface="Calibri"/>
              </a:rPr>
              <a:t>5</a:t>
            </a:r>
            <a:r>
              <a:rPr lang="en-GB" sz="1600" baseline="30000">
                <a:solidFill>
                  <a:srgbClr val="FF8B4F"/>
                </a:solidFill>
                <a:latin typeface="Calibri"/>
                <a:ea typeface="Calibri"/>
                <a:cs typeface="Calibri"/>
                <a:sym typeface="Calibri"/>
              </a:rPr>
              <a:t>th</a:t>
            </a:r>
            <a:r>
              <a:rPr lang="en-GB" sz="1600">
                <a:solidFill>
                  <a:srgbClr val="FF8B4F"/>
                </a:solidFill>
                <a:latin typeface="Calibri"/>
                <a:ea typeface="Calibri"/>
                <a:cs typeface="Calibri"/>
                <a:sym typeface="Calibri"/>
              </a:rPr>
              <a:t> year or more</a:t>
            </a:r>
            <a:endParaRPr sz="1600">
              <a:solidFill>
                <a:srgbClr val="00BF6F"/>
              </a:solidFill>
              <a:latin typeface="Calibri"/>
              <a:ea typeface="Calibri"/>
              <a:cs typeface="Calibri"/>
              <a:sym typeface="Calibri"/>
            </a:endParaRPr>
          </a:p>
        </p:txBody>
      </p:sp>
      <p:sp>
        <p:nvSpPr>
          <p:cNvPr id="1388" name="Google Shape;1388;p68"/>
          <p:cNvSpPr txBox="1"/>
          <p:nvPr/>
        </p:nvSpPr>
        <p:spPr>
          <a:xfrm>
            <a:off x="6870694" y="3928340"/>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1389" name="Google Shape;1389;p68"/>
          <p:cNvSpPr txBox="1"/>
          <p:nvPr/>
        </p:nvSpPr>
        <p:spPr>
          <a:xfrm>
            <a:off x="7834482" y="3927397"/>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1390" name="Google Shape;1390;p68"/>
          <p:cNvSpPr txBox="1"/>
          <p:nvPr/>
        </p:nvSpPr>
        <p:spPr>
          <a:xfrm>
            <a:off x="8823662" y="3928340"/>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1391" name="Google Shape;1391;p68"/>
          <p:cNvSpPr txBox="1"/>
          <p:nvPr/>
        </p:nvSpPr>
        <p:spPr>
          <a:xfrm>
            <a:off x="9868113" y="3927397"/>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1392" name="Google Shape;1392;p68"/>
          <p:cNvSpPr txBox="1"/>
          <p:nvPr/>
        </p:nvSpPr>
        <p:spPr>
          <a:xfrm>
            <a:off x="10831514" y="3922789"/>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1393" name="Google Shape;1393;p68"/>
          <p:cNvSpPr txBox="1"/>
          <p:nvPr/>
        </p:nvSpPr>
        <p:spPr>
          <a:xfrm>
            <a:off x="6594535" y="6187192"/>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1394" name="Google Shape;1394;p68"/>
          <p:cNvSpPr txBox="1"/>
          <p:nvPr/>
        </p:nvSpPr>
        <p:spPr>
          <a:xfrm>
            <a:off x="7014824" y="618719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1395" name="Google Shape;1395;p68"/>
          <p:cNvSpPr txBox="1"/>
          <p:nvPr/>
        </p:nvSpPr>
        <p:spPr>
          <a:xfrm>
            <a:off x="7489878" y="618719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1396" name="Google Shape;1396;p68"/>
          <p:cNvSpPr txBox="1"/>
          <p:nvPr/>
        </p:nvSpPr>
        <p:spPr>
          <a:xfrm>
            <a:off x="7952580" y="618719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1397" name="Google Shape;1397;p68"/>
          <p:cNvSpPr txBox="1"/>
          <p:nvPr/>
        </p:nvSpPr>
        <p:spPr>
          <a:xfrm>
            <a:off x="8415282" y="618719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1398" name="Google Shape;1398;p68"/>
          <p:cNvSpPr txBox="1"/>
          <p:nvPr/>
        </p:nvSpPr>
        <p:spPr>
          <a:xfrm>
            <a:off x="8909497" y="618719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1399" name="Google Shape;1399;p68"/>
          <p:cNvSpPr txBox="1"/>
          <p:nvPr/>
        </p:nvSpPr>
        <p:spPr>
          <a:xfrm>
            <a:off x="9350711" y="618719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1400" name="Google Shape;1400;p68"/>
          <p:cNvSpPr txBox="1"/>
          <p:nvPr/>
        </p:nvSpPr>
        <p:spPr>
          <a:xfrm>
            <a:off x="9813658" y="618719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1401" name="Google Shape;1401;p68"/>
          <p:cNvSpPr txBox="1"/>
          <p:nvPr/>
        </p:nvSpPr>
        <p:spPr>
          <a:xfrm>
            <a:off x="10294589" y="618719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1402" name="Google Shape;1402;p68"/>
          <p:cNvSpPr txBox="1"/>
          <p:nvPr/>
        </p:nvSpPr>
        <p:spPr>
          <a:xfrm>
            <a:off x="10759029" y="6187192"/>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1403" name="Google Shape;1403;p68"/>
          <p:cNvSpPr txBox="1"/>
          <p:nvPr/>
        </p:nvSpPr>
        <p:spPr>
          <a:xfrm>
            <a:off x="11221731" y="6187192"/>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pic>
        <p:nvPicPr>
          <p:cNvPr id="1404" name="Google Shape;1404;p68"/>
          <p:cNvPicPr preferRelativeResize="0"/>
          <p:nvPr/>
        </p:nvPicPr>
        <p:blipFill rotWithShape="1">
          <a:blip r:embed="rId5">
            <a:alphaModFix/>
          </a:blip>
          <a:srcRect/>
          <a:stretch/>
        </p:blipFill>
        <p:spPr>
          <a:xfrm>
            <a:off x="6639406" y="4312864"/>
            <a:ext cx="4829175" cy="1862682"/>
          </a:xfrm>
          <a:prstGeom prst="rect">
            <a:avLst/>
          </a:prstGeom>
          <a:noFill/>
          <a:ln>
            <a:noFill/>
          </a:ln>
        </p:spPr>
      </p:pic>
      <p:sp>
        <p:nvSpPr>
          <p:cNvPr id="1405" name="Google Shape;1405;p68"/>
          <p:cNvSpPr txBox="1"/>
          <p:nvPr/>
        </p:nvSpPr>
        <p:spPr>
          <a:xfrm>
            <a:off x="6108278" y="4619981"/>
            <a:ext cx="485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Yes</a:t>
            </a:r>
            <a:endParaRPr sz="1800">
              <a:solidFill>
                <a:srgbClr val="757070"/>
              </a:solidFill>
              <a:latin typeface="Calibri"/>
              <a:ea typeface="Calibri"/>
              <a:cs typeface="Calibri"/>
              <a:sym typeface="Calibri"/>
            </a:endParaRPr>
          </a:p>
        </p:txBody>
      </p:sp>
      <p:sp>
        <p:nvSpPr>
          <p:cNvPr id="1406" name="Google Shape;1406;p68"/>
          <p:cNvSpPr txBox="1"/>
          <p:nvPr/>
        </p:nvSpPr>
        <p:spPr>
          <a:xfrm>
            <a:off x="6138222" y="5464142"/>
            <a:ext cx="455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No</a:t>
            </a:r>
            <a:endParaRPr sz="1800">
              <a:solidFill>
                <a:srgbClr val="757070"/>
              </a:solidFill>
              <a:latin typeface="Calibri"/>
              <a:ea typeface="Calibri"/>
              <a:cs typeface="Calibri"/>
              <a:sym typeface="Calibri"/>
            </a:endParaRPr>
          </a:p>
        </p:txBody>
      </p:sp>
      <p:sp>
        <p:nvSpPr>
          <p:cNvPr id="1407" name="Google Shape;1407;p68"/>
          <p:cNvSpPr txBox="1"/>
          <p:nvPr/>
        </p:nvSpPr>
        <p:spPr>
          <a:xfrm>
            <a:off x="1517072" y="243293"/>
            <a:ext cx="1080782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Reception and on-boarding (data)</a:t>
            </a:r>
            <a:endParaRPr sz="4000">
              <a:solidFill>
                <a:schemeClr val="dk1"/>
              </a:solidFill>
              <a:latin typeface="Figtree"/>
              <a:ea typeface="Figtree"/>
              <a:cs typeface="Figtree"/>
              <a:sym typeface="Figtree"/>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59</a:t>
            </a:fld>
            <a:endParaRPr/>
          </a:p>
        </p:txBody>
      </p:sp>
      <p:sp>
        <p:nvSpPr>
          <p:cNvPr id="1413" name="Google Shape;1413;p69"/>
          <p:cNvSpPr txBox="1"/>
          <p:nvPr/>
        </p:nvSpPr>
        <p:spPr>
          <a:xfrm>
            <a:off x="949035" y="1700063"/>
            <a:ext cx="9696855" cy="108378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Q42</a:t>
            </a:r>
            <a:r>
              <a:rPr lang="en-GB" sz="1800">
                <a:solidFill>
                  <a:srgbClr val="1751A6"/>
                </a:solidFill>
                <a:latin typeface="Calibri"/>
                <a:ea typeface="Calibri"/>
                <a:cs typeface="Calibri"/>
                <a:sym typeface="Calibri"/>
              </a:rPr>
              <a:t>: If you started your research studies in July 2023 or afterwards, have you taken part into the Reception organized by THS or the PhD Chapter last year?</a:t>
            </a:r>
            <a:endParaRPr/>
          </a:p>
        </p:txBody>
      </p:sp>
      <p:pic>
        <p:nvPicPr>
          <p:cNvPr id="1414" name="Google Shape;1414;p69"/>
          <p:cNvPicPr preferRelativeResize="0"/>
          <p:nvPr/>
        </p:nvPicPr>
        <p:blipFill rotWithShape="1">
          <a:blip r:embed="rId3">
            <a:alphaModFix/>
          </a:blip>
          <a:srcRect/>
          <a:stretch/>
        </p:blipFill>
        <p:spPr>
          <a:xfrm>
            <a:off x="1859145" y="2498413"/>
            <a:ext cx="5905500" cy="3155390"/>
          </a:xfrm>
          <a:prstGeom prst="rect">
            <a:avLst/>
          </a:prstGeom>
          <a:noFill/>
          <a:ln>
            <a:noFill/>
          </a:ln>
        </p:spPr>
      </p:pic>
      <p:sp>
        <p:nvSpPr>
          <p:cNvPr id="1415" name="Google Shape;1415;p69"/>
          <p:cNvSpPr txBox="1"/>
          <p:nvPr/>
        </p:nvSpPr>
        <p:spPr>
          <a:xfrm>
            <a:off x="1416493" y="2827004"/>
            <a:ext cx="485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F6F"/>
                </a:solidFill>
                <a:latin typeface="Calibri"/>
                <a:ea typeface="Calibri"/>
                <a:cs typeface="Calibri"/>
                <a:sym typeface="Calibri"/>
              </a:rPr>
              <a:t>Yes</a:t>
            </a:r>
            <a:endParaRPr sz="1800">
              <a:solidFill>
                <a:srgbClr val="00BF6F"/>
              </a:solidFill>
              <a:latin typeface="Calibri"/>
              <a:ea typeface="Calibri"/>
              <a:cs typeface="Calibri"/>
              <a:sym typeface="Calibri"/>
            </a:endParaRPr>
          </a:p>
        </p:txBody>
      </p:sp>
      <p:sp>
        <p:nvSpPr>
          <p:cNvPr id="1416" name="Google Shape;1416;p69"/>
          <p:cNvSpPr txBox="1"/>
          <p:nvPr/>
        </p:nvSpPr>
        <p:spPr>
          <a:xfrm>
            <a:off x="359922" y="4616045"/>
            <a:ext cx="15420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Not applicable</a:t>
            </a:r>
            <a:endParaRPr sz="1800">
              <a:solidFill>
                <a:srgbClr val="F9BE00"/>
              </a:solidFill>
              <a:latin typeface="Calibri"/>
              <a:ea typeface="Calibri"/>
              <a:cs typeface="Calibri"/>
              <a:sym typeface="Calibri"/>
            </a:endParaRPr>
          </a:p>
        </p:txBody>
      </p:sp>
      <p:sp>
        <p:nvSpPr>
          <p:cNvPr id="1417" name="Google Shape;1417;p69"/>
          <p:cNvSpPr txBox="1"/>
          <p:nvPr/>
        </p:nvSpPr>
        <p:spPr>
          <a:xfrm>
            <a:off x="1446437" y="3721524"/>
            <a:ext cx="455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No</a:t>
            </a:r>
            <a:endParaRPr sz="1800">
              <a:solidFill>
                <a:srgbClr val="507CB6"/>
              </a:solidFill>
              <a:latin typeface="Calibri"/>
              <a:ea typeface="Calibri"/>
              <a:cs typeface="Calibri"/>
              <a:sym typeface="Calibri"/>
            </a:endParaRPr>
          </a:p>
        </p:txBody>
      </p:sp>
      <p:sp>
        <p:nvSpPr>
          <p:cNvPr id="1418" name="Google Shape;1418;p69"/>
          <p:cNvSpPr txBox="1"/>
          <p:nvPr/>
        </p:nvSpPr>
        <p:spPr>
          <a:xfrm>
            <a:off x="4516074" y="3070306"/>
            <a:ext cx="40088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C55A11"/>
                </a:solidFill>
                <a:latin typeface="Calibri"/>
                <a:ea typeface="Calibri"/>
                <a:cs typeface="Calibri"/>
                <a:sym typeface="Calibri"/>
              </a:rPr>
              <a:t>No statistical difference based on school </a:t>
            </a:r>
            <a:endParaRPr/>
          </a:p>
        </p:txBody>
      </p:sp>
      <p:sp>
        <p:nvSpPr>
          <p:cNvPr id="1419" name="Google Shape;1419;p69"/>
          <p:cNvSpPr txBox="1"/>
          <p:nvPr/>
        </p:nvSpPr>
        <p:spPr>
          <a:xfrm>
            <a:off x="1517072" y="243293"/>
            <a:ext cx="1080782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Reception and on-boarding (data)</a:t>
            </a:r>
            <a:endParaRPr sz="4000">
              <a:solidFill>
                <a:schemeClr val="dk1"/>
              </a:solidFill>
              <a:latin typeface="Figtree"/>
              <a:ea typeface="Figtree"/>
              <a:cs typeface="Figtree"/>
              <a:sym typeface="Figtre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1676400" y="32029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Our Student Sample (data)</a:t>
            </a:r>
            <a:endParaRPr sz="4000">
              <a:latin typeface="Figtree"/>
              <a:ea typeface="Figtree"/>
              <a:cs typeface="Figtree"/>
              <a:sym typeface="Figtree"/>
            </a:endParaRPr>
          </a:p>
        </p:txBody>
      </p:sp>
      <p:sp>
        <p:nvSpPr>
          <p:cNvPr id="211" name="Google Shape;21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212" name="Google Shape;212;p9"/>
          <p:cNvSpPr txBox="1"/>
          <p:nvPr/>
        </p:nvSpPr>
        <p:spPr>
          <a:xfrm>
            <a:off x="838199" y="2437888"/>
            <a:ext cx="6672309" cy="371156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chemeClr val="dk1"/>
                </a:solidFill>
                <a:latin typeface="Calibri"/>
                <a:ea typeface="Calibri"/>
                <a:cs typeface="Calibri"/>
                <a:sym typeface="Calibri"/>
              </a:rPr>
              <a:t> </a:t>
            </a:r>
            <a:r>
              <a:rPr lang="en-GB" sz="2000">
                <a:solidFill>
                  <a:srgbClr val="1751A6"/>
                </a:solidFill>
                <a:latin typeface="Calibri"/>
                <a:ea typeface="Calibri"/>
                <a:cs typeface="Calibri"/>
                <a:sym typeface="Calibri"/>
              </a:rPr>
              <a:t>Full-time employed by KTH as a doctoral student, FOFU-Ingenjör or between contracts (more than 80% employment). </a:t>
            </a:r>
            <a:endParaRPr/>
          </a:p>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rgbClr val="1751A6"/>
                </a:solidFill>
                <a:latin typeface="Calibri"/>
                <a:ea typeface="Calibri"/>
                <a:cs typeface="Calibri"/>
                <a:sym typeface="Calibri"/>
              </a:rPr>
              <a:t> Part-time employed at KTH (less than 80%).</a:t>
            </a:r>
            <a:endParaRPr/>
          </a:p>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rgbClr val="1751A6"/>
                </a:solidFill>
                <a:latin typeface="Calibri"/>
                <a:ea typeface="Calibri"/>
                <a:cs typeface="Calibri"/>
                <a:sym typeface="Calibri"/>
              </a:rPr>
              <a:t> Industrial doctoral student (i.e., employed by another company)</a:t>
            </a:r>
            <a:endParaRPr/>
          </a:p>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rgbClr val="1751A6"/>
                </a:solidFill>
                <a:latin typeface="Calibri"/>
                <a:ea typeface="Calibri"/>
                <a:cs typeface="Calibri"/>
                <a:sym typeface="Calibri"/>
              </a:rPr>
              <a:t> Scholarship (i.e., foreign government, EU grant with no employment status, etc).</a:t>
            </a:r>
            <a:endParaRPr/>
          </a:p>
          <a:p>
            <a:pPr marL="228600" marR="0" lvl="0" indent="-228600" algn="l" rtl="0">
              <a:lnSpc>
                <a:spcPct val="90000"/>
              </a:lnSpc>
              <a:spcBef>
                <a:spcPts val="0"/>
              </a:spcBef>
              <a:spcAft>
                <a:spcPts val="0"/>
              </a:spcAft>
              <a:buClr>
                <a:srgbClr val="BFD3F9"/>
              </a:buClr>
              <a:buSzPts val="2000"/>
              <a:buFont typeface="Noto Sans Symbols"/>
              <a:buChar char="⮚"/>
            </a:pPr>
            <a:r>
              <a:rPr lang="en-GB" sz="2000">
                <a:solidFill>
                  <a:srgbClr val="1751A6"/>
                </a:solidFill>
                <a:latin typeface="Calibri"/>
                <a:ea typeface="Calibri"/>
                <a:cs typeface="Calibri"/>
                <a:sym typeface="Calibri"/>
              </a:rPr>
              <a:t> Not employed by KTH (i.e., joint-programmes, time-limited exchange, or just not employed at all).</a:t>
            </a:r>
            <a:endParaRPr/>
          </a:p>
          <a:p>
            <a:pPr marL="228600" marR="0" lvl="0" indent="-101600" algn="l" rtl="0">
              <a:lnSpc>
                <a:spcPct val="90000"/>
              </a:lnSpc>
              <a:spcBef>
                <a:spcPts val="0"/>
              </a:spcBef>
              <a:spcAft>
                <a:spcPts val="0"/>
              </a:spcAft>
              <a:buClr>
                <a:srgbClr val="BFD3F9"/>
              </a:buClr>
              <a:buSzPts val="2000"/>
              <a:buFont typeface="Noto Sans Symbols"/>
              <a:buNone/>
            </a:pPr>
            <a:endParaRPr sz="2000">
              <a:solidFill>
                <a:srgbClr val="1751A6"/>
              </a:solidFill>
              <a:latin typeface="Calibri"/>
              <a:ea typeface="Calibri"/>
              <a:cs typeface="Calibri"/>
              <a:sym typeface="Calibri"/>
            </a:endParaRPr>
          </a:p>
        </p:txBody>
      </p:sp>
      <p:sp>
        <p:nvSpPr>
          <p:cNvPr id="213" name="Google Shape;213;p9"/>
          <p:cNvSpPr txBox="1"/>
          <p:nvPr/>
        </p:nvSpPr>
        <p:spPr>
          <a:xfrm>
            <a:off x="838200" y="1804222"/>
            <a:ext cx="11031246"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u="sng">
                <a:solidFill>
                  <a:srgbClr val="1751A6"/>
                </a:solidFill>
                <a:latin typeface="Calibri"/>
                <a:ea typeface="Calibri"/>
                <a:cs typeface="Calibri"/>
                <a:sym typeface="Calibri"/>
              </a:rPr>
              <a:t>Finances:</a:t>
            </a:r>
            <a:endParaRPr/>
          </a:p>
        </p:txBody>
      </p:sp>
      <p:pic>
        <p:nvPicPr>
          <p:cNvPr id="214" name="Google Shape;214;p9"/>
          <p:cNvPicPr preferRelativeResize="0"/>
          <p:nvPr/>
        </p:nvPicPr>
        <p:blipFill rotWithShape="1">
          <a:blip r:embed="rId3">
            <a:alphaModFix/>
          </a:blip>
          <a:srcRect/>
          <a:stretch/>
        </p:blipFill>
        <p:spPr>
          <a:xfrm>
            <a:off x="7510508" y="2101157"/>
            <a:ext cx="3962400" cy="28003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60</a:t>
            </a:fld>
            <a:endParaRPr/>
          </a:p>
        </p:txBody>
      </p:sp>
      <p:pic>
        <p:nvPicPr>
          <p:cNvPr id="1425" name="Google Shape;1425;p70"/>
          <p:cNvPicPr preferRelativeResize="0"/>
          <p:nvPr/>
        </p:nvPicPr>
        <p:blipFill rotWithShape="1">
          <a:blip r:embed="rId3">
            <a:alphaModFix/>
          </a:blip>
          <a:srcRect/>
          <a:stretch/>
        </p:blipFill>
        <p:spPr>
          <a:xfrm>
            <a:off x="2807861" y="2659719"/>
            <a:ext cx="6484836" cy="2452959"/>
          </a:xfrm>
          <a:prstGeom prst="rect">
            <a:avLst/>
          </a:prstGeom>
          <a:noFill/>
          <a:ln>
            <a:noFill/>
          </a:ln>
        </p:spPr>
      </p:pic>
      <p:sp>
        <p:nvSpPr>
          <p:cNvPr id="1426" name="Google Shape;1426;p70"/>
          <p:cNvSpPr txBox="1"/>
          <p:nvPr/>
        </p:nvSpPr>
        <p:spPr>
          <a:xfrm>
            <a:off x="3728931" y="5184472"/>
            <a:ext cx="1685778"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C23310"/>
                </a:solidFill>
                <a:latin typeface="Calibri"/>
                <a:ea typeface="Calibri"/>
                <a:cs typeface="Calibri"/>
                <a:sym typeface="Calibri"/>
              </a:rPr>
              <a:t>Very bad</a:t>
            </a:r>
            <a:endParaRPr/>
          </a:p>
        </p:txBody>
      </p:sp>
      <p:sp>
        <p:nvSpPr>
          <p:cNvPr id="1427" name="Google Shape;1427;p70"/>
          <p:cNvSpPr txBox="1"/>
          <p:nvPr/>
        </p:nvSpPr>
        <p:spPr>
          <a:xfrm>
            <a:off x="5834979" y="5184472"/>
            <a:ext cx="1083013"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9BE00"/>
                </a:solidFill>
                <a:latin typeface="Calibri"/>
                <a:ea typeface="Calibri"/>
                <a:cs typeface="Calibri"/>
                <a:sym typeface="Calibri"/>
              </a:rPr>
              <a:t>Neutral</a:t>
            </a:r>
            <a:endParaRPr/>
          </a:p>
        </p:txBody>
      </p:sp>
      <p:sp>
        <p:nvSpPr>
          <p:cNvPr id="1428" name="Google Shape;1428;p70"/>
          <p:cNvSpPr txBox="1"/>
          <p:nvPr/>
        </p:nvSpPr>
        <p:spPr>
          <a:xfrm>
            <a:off x="7795462" y="5184472"/>
            <a:ext cx="189025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F8B4F"/>
                </a:solidFill>
                <a:latin typeface="Calibri"/>
                <a:ea typeface="Calibri"/>
                <a:cs typeface="Calibri"/>
                <a:sym typeface="Calibri"/>
              </a:rPr>
              <a:t>Very good</a:t>
            </a:r>
            <a:endParaRPr/>
          </a:p>
        </p:txBody>
      </p:sp>
      <p:sp>
        <p:nvSpPr>
          <p:cNvPr id="1429" name="Google Shape;1429;p70"/>
          <p:cNvSpPr txBox="1"/>
          <p:nvPr/>
        </p:nvSpPr>
        <p:spPr>
          <a:xfrm>
            <a:off x="2275009" y="2253900"/>
            <a:ext cx="9696855" cy="6577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Q43</a:t>
            </a:r>
            <a:r>
              <a:rPr lang="en-GB" sz="1800">
                <a:solidFill>
                  <a:srgbClr val="1751A6"/>
                </a:solidFill>
                <a:latin typeface="Calibri"/>
                <a:ea typeface="Calibri"/>
                <a:cs typeface="Calibri"/>
                <a:sym typeface="Calibri"/>
              </a:rPr>
              <a:t>: How do you rate the onboarding process that you received at KTH?</a:t>
            </a:r>
            <a:endParaRPr/>
          </a:p>
        </p:txBody>
      </p:sp>
      <p:sp>
        <p:nvSpPr>
          <p:cNvPr id="1430" name="Google Shape;1430;p70"/>
          <p:cNvSpPr txBox="1"/>
          <p:nvPr/>
        </p:nvSpPr>
        <p:spPr>
          <a:xfrm>
            <a:off x="1517072" y="243293"/>
            <a:ext cx="1080782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Reception and on-boarding (data)</a:t>
            </a:r>
            <a:endParaRPr sz="4000">
              <a:solidFill>
                <a:schemeClr val="dk1"/>
              </a:solidFill>
              <a:latin typeface="Figtree"/>
              <a:ea typeface="Figtree"/>
              <a:cs typeface="Figtree"/>
              <a:sym typeface="Figtree"/>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61</a:t>
            </a:fld>
            <a:endParaRPr/>
          </a:p>
        </p:txBody>
      </p:sp>
      <p:sp>
        <p:nvSpPr>
          <p:cNvPr id="1436" name="Google Shape;1436;p71"/>
          <p:cNvSpPr txBox="1"/>
          <p:nvPr/>
        </p:nvSpPr>
        <p:spPr>
          <a:xfrm>
            <a:off x="2232890" y="1281225"/>
            <a:ext cx="9696855" cy="598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Q44</a:t>
            </a:r>
            <a:r>
              <a:rPr lang="en-GB" sz="1800">
                <a:solidFill>
                  <a:srgbClr val="1751A6"/>
                </a:solidFill>
                <a:latin typeface="Calibri"/>
                <a:ea typeface="Calibri"/>
                <a:cs typeface="Calibri"/>
                <a:sym typeface="Calibri"/>
              </a:rPr>
              <a:t>: Which of these topics were spoken to you during your onboarding? (Select all that apply)</a:t>
            </a:r>
            <a:endParaRPr/>
          </a:p>
        </p:txBody>
      </p:sp>
      <p:pic>
        <p:nvPicPr>
          <p:cNvPr id="1437" name="Google Shape;1437;p71"/>
          <p:cNvPicPr preferRelativeResize="0"/>
          <p:nvPr/>
        </p:nvPicPr>
        <p:blipFill rotWithShape="1">
          <a:blip r:embed="rId3">
            <a:alphaModFix/>
          </a:blip>
          <a:srcRect/>
          <a:stretch/>
        </p:blipFill>
        <p:spPr>
          <a:xfrm>
            <a:off x="6049979" y="1620662"/>
            <a:ext cx="4662338" cy="4974685"/>
          </a:xfrm>
          <a:prstGeom prst="rect">
            <a:avLst/>
          </a:prstGeom>
          <a:noFill/>
          <a:ln>
            <a:noFill/>
          </a:ln>
        </p:spPr>
      </p:pic>
      <p:sp>
        <p:nvSpPr>
          <p:cNvPr id="1438" name="Google Shape;1438;p71"/>
          <p:cNvSpPr txBox="1"/>
          <p:nvPr/>
        </p:nvSpPr>
        <p:spPr>
          <a:xfrm>
            <a:off x="5492853" y="1695176"/>
            <a:ext cx="46679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00BF6F"/>
                </a:solidFill>
                <a:latin typeface="Calibri"/>
                <a:ea typeface="Calibri"/>
                <a:cs typeface="Calibri"/>
                <a:sym typeface="Calibri"/>
              </a:rPr>
              <a:t>ISP</a:t>
            </a:r>
            <a:endParaRPr sz="1800">
              <a:solidFill>
                <a:srgbClr val="00BF6F"/>
              </a:solidFill>
              <a:latin typeface="Calibri"/>
              <a:ea typeface="Calibri"/>
              <a:cs typeface="Calibri"/>
              <a:sym typeface="Calibri"/>
            </a:endParaRPr>
          </a:p>
        </p:txBody>
      </p:sp>
      <p:sp>
        <p:nvSpPr>
          <p:cNvPr id="1439" name="Google Shape;1439;p71"/>
          <p:cNvSpPr txBox="1"/>
          <p:nvPr/>
        </p:nvSpPr>
        <p:spPr>
          <a:xfrm>
            <a:off x="4034440" y="2163623"/>
            <a:ext cx="192520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507CB6"/>
                </a:solidFill>
                <a:latin typeface="Calibri"/>
                <a:ea typeface="Calibri"/>
                <a:cs typeface="Calibri"/>
                <a:sym typeface="Calibri"/>
              </a:rPr>
              <a:t>THS / PhD Chapter</a:t>
            </a:r>
            <a:endParaRPr sz="1800">
              <a:solidFill>
                <a:srgbClr val="507CB6"/>
              </a:solidFill>
              <a:latin typeface="Calibri"/>
              <a:ea typeface="Calibri"/>
              <a:cs typeface="Calibri"/>
              <a:sym typeface="Calibri"/>
            </a:endParaRPr>
          </a:p>
        </p:txBody>
      </p:sp>
      <p:sp>
        <p:nvSpPr>
          <p:cNvPr id="1440" name="Google Shape;1440;p71"/>
          <p:cNvSpPr txBox="1"/>
          <p:nvPr/>
        </p:nvSpPr>
        <p:spPr>
          <a:xfrm>
            <a:off x="2054411" y="2632070"/>
            <a:ext cx="39052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F9BE00"/>
                </a:solidFill>
                <a:latin typeface="Calibri"/>
                <a:ea typeface="Calibri"/>
                <a:cs typeface="Calibri"/>
                <a:sym typeface="Calibri"/>
              </a:rPr>
              <a:t>Rights / Obligations as Doctoral Student</a:t>
            </a:r>
            <a:endParaRPr sz="1800">
              <a:solidFill>
                <a:srgbClr val="F9BE00"/>
              </a:solidFill>
              <a:latin typeface="Calibri"/>
              <a:ea typeface="Calibri"/>
              <a:cs typeface="Calibri"/>
              <a:sym typeface="Calibri"/>
            </a:endParaRPr>
          </a:p>
        </p:txBody>
      </p:sp>
      <p:sp>
        <p:nvSpPr>
          <p:cNvPr id="1441" name="Google Shape;1441;p71"/>
          <p:cNvSpPr txBox="1"/>
          <p:nvPr/>
        </p:nvSpPr>
        <p:spPr>
          <a:xfrm>
            <a:off x="1253743" y="3100517"/>
            <a:ext cx="47059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6BC8CD"/>
                </a:solidFill>
                <a:latin typeface="Calibri"/>
                <a:ea typeface="Calibri"/>
                <a:cs typeface="Calibri"/>
                <a:sym typeface="Calibri"/>
              </a:rPr>
              <a:t>Life in Sweden (banking, renting apartment, etc)</a:t>
            </a:r>
            <a:endParaRPr sz="1800">
              <a:solidFill>
                <a:srgbClr val="6BC8CD"/>
              </a:solidFill>
              <a:latin typeface="Calibri"/>
              <a:ea typeface="Calibri"/>
              <a:cs typeface="Calibri"/>
              <a:sym typeface="Calibri"/>
            </a:endParaRPr>
          </a:p>
        </p:txBody>
      </p:sp>
      <p:sp>
        <p:nvSpPr>
          <p:cNvPr id="1442" name="Google Shape;1442;p71"/>
          <p:cNvSpPr txBox="1"/>
          <p:nvPr/>
        </p:nvSpPr>
        <p:spPr>
          <a:xfrm>
            <a:off x="4248345" y="3568964"/>
            <a:ext cx="17113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FF8B4F"/>
                </a:solidFill>
                <a:latin typeface="Calibri"/>
                <a:ea typeface="Calibri"/>
                <a:cs typeface="Calibri"/>
                <a:sym typeface="Calibri"/>
              </a:rPr>
              <a:t>Research Advice</a:t>
            </a:r>
            <a:endParaRPr sz="1800">
              <a:solidFill>
                <a:srgbClr val="FF8B4F"/>
              </a:solidFill>
              <a:latin typeface="Calibri"/>
              <a:ea typeface="Calibri"/>
              <a:cs typeface="Calibri"/>
              <a:sym typeface="Calibri"/>
            </a:endParaRPr>
          </a:p>
        </p:txBody>
      </p:sp>
      <p:sp>
        <p:nvSpPr>
          <p:cNvPr id="1443" name="Google Shape;1443;p71"/>
          <p:cNvSpPr txBox="1"/>
          <p:nvPr/>
        </p:nvSpPr>
        <p:spPr>
          <a:xfrm>
            <a:off x="411461" y="4037411"/>
            <a:ext cx="554818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7D5E90"/>
                </a:solidFill>
                <a:latin typeface="Calibri"/>
                <a:ea typeface="Calibri"/>
                <a:cs typeface="Calibri"/>
                <a:sym typeface="Calibri"/>
              </a:rPr>
              <a:t>Specifics on the PhD program (course, credits, syllabus)</a:t>
            </a:r>
            <a:endParaRPr sz="1800">
              <a:solidFill>
                <a:srgbClr val="7D5E90"/>
              </a:solidFill>
              <a:latin typeface="Calibri"/>
              <a:ea typeface="Calibri"/>
              <a:cs typeface="Calibri"/>
              <a:sym typeface="Calibri"/>
            </a:endParaRPr>
          </a:p>
        </p:txBody>
      </p:sp>
      <p:sp>
        <p:nvSpPr>
          <p:cNvPr id="1444" name="Google Shape;1444;p71"/>
          <p:cNvSpPr txBox="1"/>
          <p:nvPr/>
        </p:nvSpPr>
        <p:spPr>
          <a:xfrm>
            <a:off x="4412429" y="4505858"/>
            <a:ext cx="1547218"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D25F90"/>
                </a:solidFill>
                <a:latin typeface="Calibri"/>
                <a:ea typeface="Calibri"/>
                <a:cs typeface="Calibri"/>
                <a:sym typeface="Calibri"/>
              </a:rPr>
              <a:t>Labour Unions</a:t>
            </a:r>
            <a:endParaRPr sz="1800">
              <a:solidFill>
                <a:srgbClr val="D25F90"/>
              </a:solidFill>
              <a:latin typeface="Calibri"/>
              <a:ea typeface="Calibri"/>
              <a:cs typeface="Calibri"/>
              <a:sym typeface="Calibri"/>
            </a:endParaRPr>
          </a:p>
        </p:txBody>
      </p:sp>
      <p:sp>
        <p:nvSpPr>
          <p:cNvPr id="1445" name="Google Shape;1445;p71"/>
          <p:cNvSpPr txBox="1"/>
          <p:nvPr/>
        </p:nvSpPr>
        <p:spPr>
          <a:xfrm>
            <a:off x="2920930" y="4974305"/>
            <a:ext cx="303871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C7B879"/>
                </a:solidFill>
                <a:latin typeface="Calibri"/>
                <a:ea typeface="Calibri"/>
                <a:cs typeface="Calibri"/>
                <a:sym typeface="Calibri"/>
              </a:rPr>
              <a:t>A-kassa / Unemployment fund</a:t>
            </a:r>
            <a:endParaRPr sz="1800">
              <a:solidFill>
                <a:srgbClr val="C7B879"/>
              </a:solidFill>
              <a:latin typeface="Calibri"/>
              <a:ea typeface="Calibri"/>
              <a:cs typeface="Calibri"/>
              <a:sym typeface="Calibri"/>
            </a:endParaRPr>
          </a:p>
        </p:txBody>
      </p:sp>
      <p:sp>
        <p:nvSpPr>
          <p:cNvPr id="1446" name="Google Shape;1446;p71"/>
          <p:cNvSpPr txBox="1"/>
          <p:nvPr/>
        </p:nvSpPr>
        <p:spPr>
          <a:xfrm>
            <a:off x="4248345" y="5442749"/>
            <a:ext cx="17113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DB4D5C"/>
                </a:solidFill>
                <a:latin typeface="Calibri"/>
                <a:ea typeface="Calibri"/>
                <a:cs typeface="Calibri"/>
                <a:sym typeface="Calibri"/>
              </a:rPr>
              <a:t>Salary and Taxes</a:t>
            </a:r>
            <a:endParaRPr sz="1800">
              <a:solidFill>
                <a:srgbClr val="DB4D5C"/>
              </a:solidFill>
              <a:latin typeface="Calibri"/>
              <a:ea typeface="Calibri"/>
              <a:cs typeface="Calibri"/>
              <a:sym typeface="Calibri"/>
            </a:endParaRPr>
          </a:p>
        </p:txBody>
      </p:sp>
      <p:sp>
        <p:nvSpPr>
          <p:cNvPr id="1447" name="Google Shape;1447;p71"/>
          <p:cNvSpPr txBox="1"/>
          <p:nvPr/>
        </p:nvSpPr>
        <p:spPr>
          <a:xfrm>
            <a:off x="3670109" y="5906928"/>
            <a:ext cx="2289538"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768086"/>
                </a:solidFill>
                <a:latin typeface="Calibri"/>
                <a:ea typeface="Calibri"/>
                <a:cs typeface="Calibri"/>
                <a:sym typeface="Calibri"/>
              </a:rPr>
              <a:t>Other (please specify)</a:t>
            </a:r>
            <a:endParaRPr sz="1800">
              <a:solidFill>
                <a:srgbClr val="768086"/>
              </a:solidFill>
              <a:latin typeface="Calibri"/>
              <a:ea typeface="Calibri"/>
              <a:cs typeface="Calibri"/>
              <a:sym typeface="Calibri"/>
            </a:endParaRPr>
          </a:p>
        </p:txBody>
      </p:sp>
      <p:sp>
        <p:nvSpPr>
          <p:cNvPr id="1448" name="Google Shape;1448;p71"/>
          <p:cNvSpPr txBox="1"/>
          <p:nvPr/>
        </p:nvSpPr>
        <p:spPr>
          <a:xfrm>
            <a:off x="905319" y="6276260"/>
            <a:ext cx="5054328"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a:solidFill>
                  <a:srgbClr val="768086"/>
                </a:solidFill>
                <a:latin typeface="Calibri"/>
                <a:ea typeface="Calibri"/>
                <a:cs typeface="Calibri"/>
                <a:sym typeface="Calibri"/>
              </a:rPr>
              <a:t>Most students don’t remember, some students were offered an onboarding but couldn’t attend</a:t>
            </a:r>
            <a:endParaRPr sz="1400">
              <a:solidFill>
                <a:srgbClr val="768086"/>
              </a:solidFill>
              <a:latin typeface="Calibri"/>
              <a:ea typeface="Calibri"/>
              <a:cs typeface="Calibri"/>
              <a:sym typeface="Calibri"/>
            </a:endParaRPr>
          </a:p>
        </p:txBody>
      </p:sp>
      <p:sp>
        <p:nvSpPr>
          <p:cNvPr id="1449" name="Google Shape;1449;p71"/>
          <p:cNvSpPr txBox="1"/>
          <p:nvPr/>
        </p:nvSpPr>
        <p:spPr>
          <a:xfrm>
            <a:off x="1517072" y="243293"/>
            <a:ext cx="1080782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Reception and on-boarding (data)</a:t>
            </a:r>
            <a:endParaRPr sz="4000">
              <a:solidFill>
                <a:schemeClr val="dk1"/>
              </a:solidFill>
              <a:latin typeface="Figtree"/>
              <a:ea typeface="Figtree"/>
              <a:cs typeface="Figtree"/>
              <a:sym typeface="Figtree"/>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62</a:t>
            </a:fld>
            <a:endParaRPr/>
          </a:p>
        </p:txBody>
      </p:sp>
      <p:sp>
        <p:nvSpPr>
          <p:cNvPr id="1455" name="Google Shape;1455;p72"/>
          <p:cNvSpPr txBox="1"/>
          <p:nvPr/>
        </p:nvSpPr>
        <p:spPr>
          <a:xfrm>
            <a:off x="6111023" y="1403498"/>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1456" name="Google Shape;1456;p72"/>
          <p:cNvSpPr txBox="1"/>
          <p:nvPr/>
        </p:nvSpPr>
        <p:spPr>
          <a:xfrm>
            <a:off x="7074811" y="1402555"/>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1457" name="Google Shape;1457;p72"/>
          <p:cNvSpPr txBox="1"/>
          <p:nvPr/>
        </p:nvSpPr>
        <p:spPr>
          <a:xfrm>
            <a:off x="8063991" y="1403498"/>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1458" name="Google Shape;1458;p72"/>
          <p:cNvSpPr txBox="1"/>
          <p:nvPr/>
        </p:nvSpPr>
        <p:spPr>
          <a:xfrm>
            <a:off x="9108442" y="1402555"/>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1459" name="Google Shape;1459;p72"/>
          <p:cNvSpPr txBox="1"/>
          <p:nvPr/>
        </p:nvSpPr>
        <p:spPr>
          <a:xfrm>
            <a:off x="10071843" y="1397947"/>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1460" name="Google Shape;1460;p72"/>
          <p:cNvSpPr txBox="1"/>
          <p:nvPr/>
        </p:nvSpPr>
        <p:spPr>
          <a:xfrm>
            <a:off x="1312689" y="1616571"/>
            <a:ext cx="3836657" cy="3960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u="sng">
                <a:solidFill>
                  <a:srgbClr val="1751A6"/>
                </a:solidFill>
                <a:latin typeface="Calibri"/>
                <a:ea typeface="Calibri"/>
                <a:cs typeface="Calibri"/>
                <a:sym typeface="Calibri"/>
              </a:rPr>
              <a:t>Correlation by school:</a:t>
            </a:r>
            <a:endParaRPr/>
          </a:p>
        </p:txBody>
      </p:sp>
      <p:sp>
        <p:nvSpPr>
          <p:cNvPr id="1461" name="Google Shape;1461;p72"/>
          <p:cNvSpPr txBox="1"/>
          <p:nvPr/>
        </p:nvSpPr>
        <p:spPr>
          <a:xfrm>
            <a:off x="5903934" y="5992231"/>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1462" name="Google Shape;1462;p72"/>
          <p:cNvSpPr txBox="1"/>
          <p:nvPr/>
        </p:nvSpPr>
        <p:spPr>
          <a:xfrm>
            <a:off x="6324223" y="599223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1463" name="Google Shape;1463;p72"/>
          <p:cNvSpPr txBox="1"/>
          <p:nvPr/>
        </p:nvSpPr>
        <p:spPr>
          <a:xfrm>
            <a:off x="6799277" y="599223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1464" name="Google Shape;1464;p72"/>
          <p:cNvSpPr txBox="1"/>
          <p:nvPr/>
        </p:nvSpPr>
        <p:spPr>
          <a:xfrm>
            <a:off x="7261979" y="599223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1465" name="Google Shape;1465;p72"/>
          <p:cNvSpPr txBox="1"/>
          <p:nvPr/>
        </p:nvSpPr>
        <p:spPr>
          <a:xfrm>
            <a:off x="7724681" y="599223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1466" name="Google Shape;1466;p72"/>
          <p:cNvSpPr txBox="1"/>
          <p:nvPr/>
        </p:nvSpPr>
        <p:spPr>
          <a:xfrm>
            <a:off x="8218896" y="599223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1467" name="Google Shape;1467;p72"/>
          <p:cNvSpPr txBox="1"/>
          <p:nvPr/>
        </p:nvSpPr>
        <p:spPr>
          <a:xfrm>
            <a:off x="8660110" y="599223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1468" name="Google Shape;1468;p72"/>
          <p:cNvSpPr txBox="1"/>
          <p:nvPr/>
        </p:nvSpPr>
        <p:spPr>
          <a:xfrm>
            <a:off x="9123057" y="599223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1469" name="Google Shape;1469;p72"/>
          <p:cNvSpPr txBox="1"/>
          <p:nvPr/>
        </p:nvSpPr>
        <p:spPr>
          <a:xfrm>
            <a:off x="9603988" y="599223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1470" name="Google Shape;1470;p72"/>
          <p:cNvSpPr txBox="1"/>
          <p:nvPr/>
        </p:nvSpPr>
        <p:spPr>
          <a:xfrm>
            <a:off x="10068428" y="599223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1471" name="Google Shape;1471;p72"/>
          <p:cNvSpPr txBox="1"/>
          <p:nvPr/>
        </p:nvSpPr>
        <p:spPr>
          <a:xfrm>
            <a:off x="10531130" y="5992231"/>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pic>
        <p:nvPicPr>
          <p:cNvPr id="1472" name="Google Shape;1472;p72"/>
          <p:cNvPicPr preferRelativeResize="0"/>
          <p:nvPr/>
        </p:nvPicPr>
        <p:blipFill rotWithShape="1">
          <a:blip r:embed="rId3">
            <a:alphaModFix/>
          </a:blip>
          <a:srcRect/>
          <a:stretch/>
        </p:blipFill>
        <p:spPr>
          <a:xfrm>
            <a:off x="5990308" y="1783841"/>
            <a:ext cx="4798936" cy="4246100"/>
          </a:xfrm>
          <a:prstGeom prst="rect">
            <a:avLst/>
          </a:prstGeom>
          <a:noFill/>
          <a:ln>
            <a:noFill/>
          </a:ln>
        </p:spPr>
      </p:pic>
      <p:sp>
        <p:nvSpPr>
          <p:cNvPr id="1473" name="Google Shape;1473;p72"/>
          <p:cNvSpPr txBox="1"/>
          <p:nvPr/>
        </p:nvSpPr>
        <p:spPr>
          <a:xfrm>
            <a:off x="5462373" y="1827976"/>
            <a:ext cx="46679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757070"/>
                </a:solidFill>
                <a:latin typeface="Calibri"/>
                <a:ea typeface="Calibri"/>
                <a:cs typeface="Calibri"/>
                <a:sym typeface="Calibri"/>
              </a:rPr>
              <a:t>ISP</a:t>
            </a:r>
            <a:endParaRPr sz="1800">
              <a:solidFill>
                <a:srgbClr val="757070"/>
              </a:solidFill>
              <a:latin typeface="Calibri"/>
              <a:ea typeface="Calibri"/>
              <a:cs typeface="Calibri"/>
              <a:sym typeface="Calibri"/>
            </a:endParaRPr>
          </a:p>
        </p:txBody>
      </p:sp>
      <p:sp>
        <p:nvSpPr>
          <p:cNvPr id="1474" name="Google Shape;1474;p72"/>
          <p:cNvSpPr txBox="1"/>
          <p:nvPr/>
        </p:nvSpPr>
        <p:spPr>
          <a:xfrm>
            <a:off x="4003960" y="2296423"/>
            <a:ext cx="192520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757070"/>
                </a:solidFill>
                <a:latin typeface="Calibri"/>
                <a:ea typeface="Calibri"/>
                <a:cs typeface="Calibri"/>
                <a:sym typeface="Calibri"/>
              </a:rPr>
              <a:t>THS / PhD Chapter</a:t>
            </a:r>
            <a:endParaRPr sz="1800">
              <a:solidFill>
                <a:srgbClr val="757070"/>
              </a:solidFill>
              <a:latin typeface="Calibri"/>
              <a:ea typeface="Calibri"/>
              <a:cs typeface="Calibri"/>
              <a:sym typeface="Calibri"/>
            </a:endParaRPr>
          </a:p>
        </p:txBody>
      </p:sp>
      <p:sp>
        <p:nvSpPr>
          <p:cNvPr id="1475" name="Google Shape;1475;p72"/>
          <p:cNvSpPr txBox="1"/>
          <p:nvPr/>
        </p:nvSpPr>
        <p:spPr>
          <a:xfrm>
            <a:off x="2023931" y="2764870"/>
            <a:ext cx="39052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757070"/>
                </a:solidFill>
                <a:latin typeface="Calibri"/>
                <a:ea typeface="Calibri"/>
                <a:cs typeface="Calibri"/>
                <a:sym typeface="Calibri"/>
              </a:rPr>
              <a:t>Rights / Obligations as Doctoral Student</a:t>
            </a:r>
            <a:endParaRPr sz="1800">
              <a:solidFill>
                <a:srgbClr val="757070"/>
              </a:solidFill>
              <a:latin typeface="Calibri"/>
              <a:ea typeface="Calibri"/>
              <a:cs typeface="Calibri"/>
              <a:sym typeface="Calibri"/>
            </a:endParaRPr>
          </a:p>
        </p:txBody>
      </p:sp>
      <p:sp>
        <p:nvSpPr>
          <p:cNvPr id="1476" name="Google Shape;1476;p72"/>
          <p:cNvSpPr txBox="1"/>
          <p:nvPr/>
        </p:nvSpPr>
        <p:spPr>
          <a:xfrm>
            <a:off x="1223263" y="3233317"/>
            <a:ext cx="47059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757070"/>
                </a:solidFill>
                <a:latin typeface="Calibri"/>
                <a:ea typeface="Calibri"/>
                <a:cs typeface="Calibri"/>
                <a:sym typeface="Calibri"/>
              </a:rPr>
              <a:t>Life in Sweden (banking, renting apartment, etc)</a:t>
            </a:r>
            <a:endParaRPr sz="1800">
              <a:solidFill>
                <a:srgbClr val="757070"/>
              </a:solidFill>
              <a:latin typeface="Calibri"/>
              <a:ea typeface="Calibri"/>
              <a:cs typeface="Calibri"/>
              <a:sym typeface="Calibri"/>
            </a:endParaRPr>
          </a:p>
        </p:txBody>
      </p:sp>
      <p:sp>
        <p:nvSpPr>
          <p:cNvPr id="1477" name="Google Shape;1477;p72"/>
          <p:cNvSpPr txBox="1"/>
          <p:nvPr/>
        </p:nvSpPr>
        <p:spPr>
          <a:xfrm>
            <a:off x="4217865" y="3701764"/>
            <a:ext cx="17113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757070"/>
                </a:solidFill>
                <a:latin typeface="Calibri"/>
                <a:ea typeface="Calibri"/>
                <a:cs typeface="Calibri"/>
                <a:sym typeface="Calibri"/>
              </a:rPr>
              <a:t>Research Advice</a:t>
            </a:r>
            <a:endParaRPr sz="1800">
              <a:solidFill>
                <a:srgbClr val="757070"/>
              </a:solidFill>
              <a:latin typeface="Calibri"/>
              <a:ea typeface="Calibri"/>
              <a:cs typeface="Calibri"/>
              <a:sym typeface="Calibri"/>
            </a:endParaRPr>
          </a:p>
        </p:txBody>
      </p:sp>
      <p:sp>
        <p:nvSpPr>
          <p:cNvPr id="1478" name="Google Shape;1478;p72"/>
          <p:cNvSpPr txBox="1"/>
          <p:nvPr/>
        </p:nvSpPr>
        <p:spPr>
          <a:xfrm>
            <a:off x="380981" y="4170211"/>
            <a:ext cx="554818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757070"/>
                </a:solidFill>
                <a:latin typeface="Calibri"/>
                <a:ea typeface="Calibri"/>
                <a:cs typeface="Calibri"/>
                <a:sym typeface="Calibri"/>
              </a:rPr>
              <a:t>Specifics on the PhD program (course, credits, syllabus)</a:t>
            </a:r>
            <a:endParaRPr sz="1800">
              <a:solidFill>
                <a:srgbClr val="757070"/>
              </a:solidFill>
              <a:latin typeface="Calibri"/>
              <a:ea typeface="Calibri"/>
              <a:cs typeface="Calibri"/>
              <a:sym typeface="Calibri"/>
            </a:endParaRPr>
          </a:p>
        </p:txBody>
      </p:sp>
      <p:sp>
        <p:nvSpPr>
          <p:cNvPr id="1479" name="Google Shape;1479;p72"/>
          <p:cNvSpPr txBox="1"/>
          <p:nvPr/>
        </p:nvSpPr>
        <p:spPr>
          <a:xfrm>
            <a:off x="4381949" y="4648098"/>
            <a:ext cx="1547218"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757070"/>
                </a:solidFill>
                <a:latin typeface="Calibri"/>
                <a:ea typeface="Calibri"/>
                <a:cs typeface="Calibri"/>
                <a:sym typeface="Calibri"/>
              </a:rPr>
              <a:t>Labour Unions</a:t>
            </a:r>
            <a:endParaRPr sz="1800">
              <a:solidFill>
                <a:srgbClr val="757070"/>
              </a:solidFill>
              <a:latin typeface="Calibri"/>
              <a:ea typeface="Calibri"/>
              <a:cs typeface="Calibri"/>
              <a:sym typeface="Calibri"/>
            </a:endParaRPr>
          </a:p>
        </p:txBody>
      </p:sp>
      <p:sp>
        <p:nvSpPr>
          <p:cNvPr id="1480" name="Google Shape;1480;p72"/>
          <p:cNvSpPr txBox="1"/>
          <p:nvPr/>
        </p:nvSpPr>
        <p:spPr>
          <a:xfrm>
            <a:off x="2890450" y="5116545"/>
            <a:ext cx="303871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757070"/>
                </a:solidFill>
                <a:latin typeface="Calibri"/>
                <a:ea typeface="Calibri"/>
                <a:cs typeface="Calibri"/>
                <a:sym typeface="Calibri"/>
              </a:rPr>
              <a:t>A-kassa / Unemployment fund</a:t>
            </a:r>
            <a:endParaRPr sz="1800">
              <a:solidFill>
                <a:srgbClr val="757070"/>
              </a:solidFill>
              <a:latin typeface="Calibri"/>
              <a:ea typeface="Calibri"/>
              <a:cs typeface="Calibri"/>
              <a:sym typeface="Calibri"/>
            </a:endParaRPr>
          </a:p>
        </p:txBody>
      </p:sp>
      <p:sp>
        <p:nvSpPr>
          <p:cNvPr id="1481" name="Google Shape;1481;p72"/>
          <p:cNvSpPr txBox="1"/>
          <p:nvPr/>
        </p:nvSpPr>
        <p:spPr>
          <a:xfrm>
            <a:off x="4217865" y="5584989"/>
            <a:ext cx="17113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757070"/>
                </a:solidFill>
                <a:latin typeface="Calibri"/>
                <a:ea typeface="Calibri"/>
                <a:cs typeface="Calibri"/>
                <a:sym typeface="Calibri"/>
              </a:rPr>
              <a:t>Salary and Taxes</a:t>
            </a:r>
            <a:endParaRPr sz="1800">
              <a:solidFill>
                <a:srgbClr val="757070"/>
              </a:solidFill>
              <a:latin typeface="Calibri"/>
              <a:ea typeface="Calibri"/>
              <a:cs typeface="Calibri"/>
              <a:sym typeface="Calibri"/>
            </a:endParaRPr>
          </a:p>
        </p:txBody>
      </p:sp>
      <p:sp>
        <p:nvSpPr>
          <p:cNvPr id="1482" name="Google Shape;1482;p72"/>
          <p:cNvSpPr txBox="1"/>
          <p:nvPr/>
        </p:nvSpPr>
        <p:spPr>
          <a:xfrm>
            <a:off x="1517072" y="243293"/>
            <a:ext cx="1080782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On-boarding (data)</a:t>
            </a:r>
            <a:endParaRPr sz="4000">
              <a:solidFill>
                <a:schemeClr val="dk1"/>
              </a:solidFill>
              <a:latin typeface="Figtree"/>
              <a:ea typeface="Figtree"/>
              <a:cs typeface="Figtree"/>
              <a:sym typeface="Figtree"/>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63</a:t>
            </a:fld>
            <a:endParaRPr/>
          </a:p>
        </p:txBody>
      </p:sp>
      <p:sp>
        <p:nvSpPr>
          <p:cNvPr id="1488" name="Google Shape;1488;p73"/>
          <p:cNvSpPr txBox="1"/>
          <p:nvPr/>
        </p:nvSpPr>
        <p:spPr>
          <a:xfrm>
            <a:off x="1655617" y="369004"/>
            <a:ext cx="1080782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Onboarding – How was the process (analysis)</a:t>
            </a:r>
            <a:endParaRPr sz="4000">
              <a:solidFill>
                <a:schemeClr val="dk1"/>
              </a:solidFill>
              <a:latin typeface="Figtree"/>
              <a:ea typeface="Figtree"/>
              <a:cs typeface="Figtree"/>
              <a:sym typeface="Figtree"/>
            </a:endParaRPr>
          </a:p>
        </p:txBody>
      </p:sp>
      <p:sp>
        <p:nvSpPr>
          <p:cNvPr id="1489" name="Google Shape;1489;p73"/>
          <p:cNvSpPr txBox="1"/>
          <p:nvPr/>
        </p:nvSpPr>
        <p:spPr>
          <a:xfrm>
            <a:off x="1247572" y="2541453"/>
            <a:ext cx="9696855" cy="177509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BFD3F9"/>
              </a:buClr>
              <a:buSzPts val="2000"/>
              <a:buFont typeface="Arial"/>
              <a:buChar char="•"/>
            </a:pPr>
            <a:r>
              <a:rPr lang="en-GB" sz="2000">
                <a:solidFill>
                  <a:srgbClr val="1751A6"/>
                </a:solidFill>
                <a:latin typeface="Calibri"/>
                <a:ea typeface="Calibri"/>
                <a:cs typeface="Calibri"/>
                <a:sym typeface="Calibri"/>
              </a:rPr>
              <a:t>General trend of improvement in recent years with the number of students receiving on-boarding, but still over 40% of total students did not receive any on-boarding from KTH</a:t>
            </a:r>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2000"/>
              <a:buFont typeface="Arial"/>
              <a:buChar char="•"/>
            </a:pPr>
            <a:r>
              <a:rPr lang="en-GB" sz="2000">
                <a:solidFill>
                  <a:srgbClr val="1751A6"/>
                </a:solidFill>
                <a:latin typeface="Calibri"/>
                <a:ea typeface="Calibri"/>
                <a:cs typeface="Calibri"/>
                <a:sym typeface="Calibri"/>
              </a:rPr>
              <a:t>Nevertheless, there is room for improvement</a:t>
            </a:r>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2000"/>
              <a:buFont typeface="Arial"/>
              <a:buChar char="•"/>
            </a:pPr>
            <a:r>
              <a:rPr lang="en-GB" sz="2000">
                <a:solidFill>
                  <a:srgbClr val="1751A6"/>
                </a:solidFill>
                <a:latin typeface="Calibri"/>
                <a:ea typeface="Calibri"/>
                <a:cs typeface="Calibri"/>
                <a:sym typeface="Calibri"/>
              </a:rPr>
              <a:t>ITM and CBH schools have less exposure to onboarding events</a:t>
            </a:r>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74"/>
          <p:cNvSpPr txBox="1">
            <a:spLocks noGrp="1"/>
          </p:cNvSpPr>
          <p:nvPr>
            <p:ph type="sldNum" idx="12"/>
          </p:nvPr>
        </p:nvSpPr>
        <p:spPr>
          <a:xfrm>
            <a:off x="8019473" y="6402532"/>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64</a:t>
            </a:fld>
            <a:endParaRPr/>
          </a:p>
        </p:txBody>
      </p:sp>
      <p:sp>
        <p:nvSpPr>
          <p:cNvPr id="1495" name="Google Shape;1495;p74"/>
          <p:cNvSpPr txBox="1"/>
          <p:nvPr/>
        </p:nvSpPr>
        <p:spPr>
          <a:xfrm>
            <a:off x="477982" y="1779814"/>
            <a:ext cx="4980709" cy="598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Q45</a:t>
            </a:r>
            <a:r>
              <a:rPr lang="en-GB" sz="1800">
                <a:solidFill>
                  <a:srgbClr val="1751A6"/>
                </a:solidFill>
                <a:latin typeface="Calibri"/>
                <a:ea typeface="Calibri"/>
                <a:cs typeface="Calibri"/>
                <a:sym typeface="Calibri"/>
              </a:rPr>
              <a:t>: Have you ever been to any event (PhD Pubs, Karaoke Nights, WoP, etc) organized by the PhD Chapter at the PhD Chapter Hall ("T-Centralen")?</a:t>
            </a:r>
            <a:endParaRPr/>
          </a:p>
        </p:txBody>
      </p:sp>
      <p:grpSp>
        <p:nvGrpSpPr>
          <p:cNvPr id="1496" name="Google Shape;1496;p74"/>
          <p:cNvGrpSpPr/>
          <p:nvPr/>
        </p:nvGrpSpPr>
        <p:grpSpPr>
          <a:xfrm>
            <a:off x="477982" y="2704036"/>
            <a:ext cx="4521478" cy="2698166"/>
            <a:chOff x="4979554" y="2526122"/>
            <a:chExt cx="5860011" cy="3155390"/>
          </a:xfrm>
        </p:grpSpPr>
        <p:pic>
          <p:nvPicPr>
            <p:cNvPr id="1497" name="Google Shape;1497;p74"/>
            <p:cNvPicPr preferRelativeResize="0"/>
            <p:nvPr/>
          </p:nvPicPr>
          <p:blipFill rotWithShape="1">
            <a:blip r:embed="rId3">
              <a:alphaModFix/>
            </a:blip>
            <a:srcRect/>
            <a:stretch/>
          </p:blipFill>
          <p:spPr>
            <a:xfrm>
              <a:off x="4979554" y="2526122"/>
              <a:ext cx="5860011" cy="3155390"/>
            </a:xfrm>
            <a:prstGeom prst="rect">
              <a:avLst/>
            </a:prstGeom>
            <a:noFill/>
            <a:ln>
              <a:noFill/>
            </a:ln>
          </p:spPr>
        </p:pic>
        <p:sp>
          <p:nvSpPr>
            <p:cNvPr id="1498" name="Google Shape;1498;p74"/>
            <p:cNvSpPr txBox="1"/>
            <p:nvPr/>
          </p:nvSpPr>
          <p:spPr>
            <a:xfrm>
              <a:off x="9667912" y="2805351"/>
              <a:ext cx="485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F6F"/>
                  </a:solidFill>
                  <a:latin typeface="Calibri"/>
                  <a:ea typeface="Calibri"/>
                  <a:cs typeface="Calibri"/>
                  <a:sym typeface="Calibri"/>
                </a:rPr>
                <a:t>Yes</a:t>
              </a:r>
              <a:endParaRPr sz="1800">
                <a:solidFill>
                  <a:srgbClr val="00BF6F"/>
                </a:solidFill>
                <a:latin typeface="Calibri"/>
                <a:ea typeface="Calibri"/>
                <a:cs typeface="Calibri"/>
                <a:sym typeface="Calibri"/>
              </a:endParaRPr>
            </a:p>
          </p:txBody>
        </p:sp>
        <p:sp>
          <p:nvSpPr>
            <p:cNvPr id="1499" name="Google Shape;1499;p74"/>
            <p:cNvSpPr txBox="1"/>
            <p:nvPr/>
          </p:nvSpPr>
          <p:spPr>
            <a:xfrm>
              <a:off x="6150048" y="4365147"/>
              <a:ext cx="1870419" cy="10797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I didn't know we had a Chapter Hall</a:t>
              </a:r>
              <a:endParaRPr sz="1800">
                <a:solidFill>
                  <a:srgbClr val="F9BE00"/>
                </a:solidFill>
                <a:latin typeface="Calibri"/>
                <a:ea typeface="Calibri"/>
                <a:cs typeface="Calibri"/>
                <a:sym typeface="Calibri"/>
              </a:endParaRPr>
            </a:p>
          </p:txBody>
        </p:sp>
        <p:sp>
          <p:nvSpPr>
            <p:cNvPr id="1500" name="Google Shape;1500;p74"/>
            <p:cNvSpPr txBox="1"/>
            <p:nvPr/>
          </p:nvSpPr>
          <p:spPr>
            <a:xfrm>
              <a:off x="8165608" y="3734485"/>
              <a:ext cx="455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No</a:t>
              </a:r>
              <a:endParaRPr sz="1800">
                <a:solidFill>
                  <a:srgbClr val="507CB6"/>
                </a:solidFill>
                <a:latin typeface="Calibri"/>
                <a:ea typeface="Calibri"/>
                <a:cs typeface="Calibri"/>
                <a:sym typeface="Calibri"/>
              </a:endParaRPr>
            </a:p>
          </p:txBody>
        </p:sp>
      </p:grpSp>
      <p:sp>
        <p:nvSpPr>
          <p:cNvPr id="1501" name="Google Shape;1501;p74"/>
          <p:cNvSpPr txBox="1"/>
          <p:nvPr/>
        </p:nvSpPr>
        <p:spPr>
          <a:xfrm>
            <a:off x="1692040" y="277753"/>
            <a:ext cx="1080782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PhD Chapter Hall – Attendance (data)</a:t>
            </a:r>
            <a:endParaRPr sz="4000">
              <a:solidFill>
                <a:schemeClr val="dk1"/>
              </a:solidFill>
              <a:latin typeface="Figtree"/>
              <a:ea typeface="Figtree"/>
              <a:cs typeface="Figtree"/>
              <a:sym typeface="Figtree"/>
            </a:endParaRPr>
          </a:p>
        </p:txBody>
      </p:sp>
      <p:sp>
        <p:nvSpPr>
          <p:cNvPr id="1502" name="Google Shape;1502;p74"/>
          <p:cNvSpPr txBox="1"/>
          <p:nvPr/>
        </p:nvSpPr>
        <p:spPr>
          <a:xfrm>
            <a:off x="6818472" y="2292667"/>
            <a:ext cx="5549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48135"/>
                </a:solidFill>
                <a:latin typeface="Calibri"/>
                <a:ea typeface="Calibri"/>
                <a:cs typeface="Calibri"/>
                <a:sym typeface="Calibri"/>
              </a:rPr>
              <a:t>ABE</a:t>
            </a:r>
            <a:endParaRPr sz="1800">
              <a:solidFill>
                <a:srgbClr val="548135"/>
              </a:solidFill>
              <a:latin typeface="Calibri"/>
              <a:ea typeface="Calibri"/>
              <a:cs typeface="Calibri"/>
              <a:sym typeface="Calibri"/>
            </a:endParaRPr>
          </a:p>
        </p:txBody>
      </p:sp>
      <p:sp>
        <p:nvSpPr>
          <p:cNvPr id="1503" name="Google Shape;1503;p74"/>
          <p:cNvSpPr txBox="1"/>
          <p:nvPr/>
        </p:nvSpPr>
        <p:spPr>
          <a:xfrm>
            <a:off x="7782260" y="2291724"/>
            <a:ext cx="580352"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2F5496"/>
                </a:solidFill>
                <a:latin typeface="Calibri"/>
                <a:ea typeface="Calibri"/>
                <a:cs typeface="Calibri"/>
                <a:sym typeface="Calibri"/>
              </a:rPr>
              <a:t>CBH</a:t>
            </a:r>
            <a:endParaRPr sz="1800">
              <a:solidFill>
                <a:srgbClr val="2F5496"/>
              </a:solidFill>
              <a:latin typeface="Calibri"/>
              <a:ea typeface="Calibri"/>
              <a:cs typeface="Calibri"/>
              <a:sym typeface="Calibri"/>
            </a:endParaRPr>
          </a:p>
        </p:txBody>
      </p:sp>
      <p:sp>
        <p:nvSpPr>
          <p:cNvPr id="1504" name="Google Shape;1504;p74"/>
          <p:cNvSpPr txBox="1"/>
          <p:nvPr/>
        </p:nvSpPr>
        <p:spPr>
          <a:xfrm>
            <a:off x="8771440" y="2292667"/>
            <a:ext cx="6356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F0000"/>
                </a:solidFill>
                <a:latin typeface="Calibri"/>
                <a:ea typeface="Calibri"/>
                <a:cs typeface="Calibri"/>
                <a:sym typeface="Calibri"/>
              </a:rPr>
              <a:t>EECS</a:t>
            </a:r>
            <a:endParaRPr sz="1800">
              <a:solidFill>
                <a:srgbClr val="FF0000"/>
              </a:solidFill>
              <a:latin typeface="Calibri"/>
              <a:ea typeface="Calibri"/>
              <a:cs typeface="Calibri"/>
              <a:sym typeface="Calibri"/>
            </a:endParaRPr>
          </a:p>
        </p:txBody>
      </p:sp>
      <p:sp>
        <p:nvSpPr>
          <p:cNvPr id="1505" name="Google Shape;1505;p74"/>
          <p:cNvSpPr txBox="1"/>
          <p:nvPr/>
        </p:nvSpPr>
        <p:spPr>
          <a:xfrm>
            <a:off x="9815891" y="2291724"/>
            <a:ext cx="554573" cy="371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030A0"/>
                </a:solidFill>
                <a:latin typeface="Calibri"/>
                <a:ea typeface="Calibri"/>
                <a:cs typeface="Calibri"/>
                <a:sym typeface="Calibri"/>
              </a:rPr>
              <a:t>ITM</a:t>
            </a:r>
            <a:endParaRPr sz="1800">
              <a:solidFill>
                <a:srgbClr val="7030A0"/>
              </a:solidFill>
              <a:latin typeface="Calibri"/>
              <a:ea typeface="Calibri"/>
              <a:cs typeface="Calibri"/>
              <a:sym typeface="Calibri"/>
            </a:endParaRPr>
          </a:p>
        </p:txBody>
      </p:sp>
      <p:sp>
        <p:nvSpPr>
          <p:cNvPr id="1506" name="Google Shape;1506;p74"/>
          <p:cNvSpPr txBox="1"/>
          <p:nvPr/>
        </p:nvSpPr>
        <p:spPr>
          <a:xfrm>
            <a:off x="10779292" y="2287116"/>
            <a:ext cx="485780" cy="380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BF9000"/>
                </a:solidFill>
                <a:latin typeface="Calibri"/>
                <a:ea typeface="Calibri"/>
                <a:cs typeface="Calibri"/>
                <a:sym typeface="Calibri"/>
              </a:rPr>
              <a:t>SCI</a:t>
            </a:r>
            <a:endParaRPr sz="1800">
              <a:solidFill>
                <a:srgbClr val="BF9000"/>
              </a:solidFill>
              <a:latin typeface="Calibri"/>
              <a:ea typeface="Calibri"/>
              <a:cs typeface="Calibri"/>
              <a:sym typeface="Calibri"/>
            </a:endParaRPr>
          </a:p>
        </p:txBody>
      </p:sp>
      <p:sp>
        <p:nvSpPr>
          <p:cNvPr id="1507" name="Google Shape;1507;p74"/>
          <p:cNvSpPr txBox="1"/>
          <p:nvPr/>
        </p:nvSpPr>
        <p:spPr>
          <a:xfrm>
            <a:off x="6542313" y="4943221"/>
            <a:ext cx="2632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p:txBody>
      </p:sp>
      <p:sp>
        <p:nvSpPr>
          <p:cNvPr id="1508" name="Google Shape;1508;p74"/>
          <p:cNvSpPr txBox="1"/>
          <p:nvPr/>
        </p:nvSpPr>
        <p:spPr>
          <a:xfrm>
            <a:off x="6962602" y="494322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p:txBody>
      </p:sp>
      <p:sp>
        <p:nvSpPr>
          <p:cNvPr id="1509" name="Google Shape;1509;p74"/>
          <p:cNvSpPr txBox="1"/>
          <p:nvPr/>
        </p:nvSpPr>
        <p:spPr>
          <a:xfrm>
            <a:off x="7437656" y="494322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20</a:t>
            </a:r>
            <a:endParaRPr sz="1200">
              <a:solidFill>
                <a:schemeClr val="dk1"/>
              </a:solidFill>
              <a:latin typeface="Calibri"/>
              <a:ea typeface="Calibri"/>
              <a:cs typeface="Calibri"/>
              <a:sym typeface="Calibri"/>
            </a:endParaRPr>
          </a:p>
        </p:txBody>
      </p:sp>
      <p:sp>
        <p:nvSpPr>
          <p:cNvPr id="1510" name="Google Shape;1510;p74"/>
          <p:cNvSpPr txBox="1"/>
          <p:nvPr/>
        </p:nvSpPr>
        <p:spPr>
          <a:xfrm>
            <a:off x="7900358" y="494322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30</a:t>
            </a:r>
            <a:endParaRPr sz="1200">
              <a:solidFill>
                <a:schemeClr val="dk1"/>
              </a:solidFill>
              <a:latin typeface="Calibri"/>
              <a:ea typeface="Calibri"/>
              <a:cs typeface="Calibri"/>
              <a:sym typeface="Calibri"/>
            </a:endParaRPr>
          </a:p>
        </p:txBody>
      </p:sp>
      <p:sp>
        <p:nvSpPr>
          <p:cNvPr id="1511" name="Google Shape;1511;p74"/>
          <p:cNvSpPr txBox="1"/>
          <p:nvPr/>
        </p:nvSpPr>
        <p:spPr>
          <a:xfrm>
            <a:off x="8363060" y="494322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40</a:t>
            </a:r>
            <a:endParaRPr sz="1200">
              <a:solidFill>
                <a:schemeClr val="dk1"/>
              </a:solidFill>
              <a:latin typeface="Calibri"/>
              <a:ea typeface="Calibri"/>
              <a:cs typeface="Calibri"/>
              <a:sym typeface="Calibri"/>
            </a:endParaRPr>
          </a:p>
        </p:txBody>
      </p:sp>
      <p:sp>
        <p:nvSpPr>
          <p:cNvPr id="1512" name="Google Shape;1512;p74"/>
          <p:cNvSpPr txBox="1"/>
          <p:nvPr/>
        </p:nvSpPr>
        <p:spPr>
          <a:xfrm>
            <a:off x="8857275" y="494322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50</a:t>
            </a:r>
            <a:endParaRPr sz="1200">
              <a:solidFill>
                <a:schemeClr val="dk1"/>
              </a:solidFill>
              <a:latin typeface="Calibri"/>
              <a:ea typeface="Calibri"/>
              <a:cs typeface="Calibri"/>
              <a:sym typeface="Calibri"/>
            </a:endParaRPr>
          </a:p>
        </p:txBody>
      </p:sp>
      <p:sp>
        <p:nvSpPr>
          <p:cNvPr id="1513" name="Google Shape;1513;p74"/>
          <p:cNvSpPr txBox="1"/>
          <p:nvPr/>
        </p:nvSpPr>
        <p:spPr>
          <a:xfrm>
            <a:off x="9298489" y="494322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60</a:t>
            </a:r>
            <a:endParaRPr sz="1200">
              <a:solidFill>
                <a:schemeClr val="dk1"/>
              </a:solidFill>
              <a:latin typeface="Calibri"/>
              <a:ea typeface="Calibri"/>
              <a:cs typeface="Calibri"/>
              <a:sym typeface="Calibri"/>
            </a:endParaRPr>
          </a:p>
        </p:txBody>
      </p:sp>
      <p:sp>
        <p:nvSpPr>
          <p:cNvPr id="1514" name="Google Shape;1514;p74"/>
          <p:cNvSpPr txBox="1"/>
          <p:nvPr/>
        </p:nvSpPr>
        <p:spPr>
          <a:xfrm>
            <a:off x="9761436" y="494322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70</a:t>
            </a:r>
            <a:endParaRPr sz="1200">
              <a:solidFill>
                <a:schemeClr val="dk1"/>
              </a:solidFill>
              <a:latin typeface="Calibri"/>
              <a:ea typeface="Calibri"/>
              <a:cs typeface="Calibri"/>
              <a:sym typeface="Calibri"/>
            </a:endParaRPr>
          </a:p>
        </p:txBody>
      </p:sp>
      <p:sp>
        <p:nvSpPr>
          <p:cNvPr id="1515" name="Google Shape;1515;p74"/>
          <p:cNvSpPr txBox="1"/>
          <p:nvPr/>
        </p:nvSpPr>
        <p:spPr>
          <a:xfrm>
            <a:off x="10242367" y="494322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p:txBody>
      </p:sp>
      <p:sp>
        <p:nvSpPr>
          <p:cNvPr id="1516" name="Google Shape;1516;p74"/>
          <p:cNvSpPr txBox="1"/>
          <p:nvPr/>
        </p:nvSpPr>
        <p:spPr>
          <a:xfrm>
            <a:off x="10706807" y="4943221"/>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90</a:t>
            </a:r>
            <a:endParaRPr sz="1200">
              <a:solidFill>
                <a:schemeClr val="dk1"/>
              </a:solidFill>
              <a:latin typeface="Calibri"/>
              <a:ea typeface="Calibri"/>
              <a:cs typeface="Calibri"/>
              <a:sym typeface="Calibri"/>
            </a:endParaRPr>
          </a:p>
        </p:txBody>
      </p:sp>
      <p:sp>
        <p:nvSpPr>
          <p:cNvPr id="1517" name="Google Shape;1517;p74"/>
          <p:cNvSpPr txBox="1"/>
          <p:nvPr/>
        </p:nvSpPr>
        <p:spPr>
          <a:xfrm>
            <a:off x="11169509" y="4943221"/>
            <a:ext cx="4203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100</a:t>
            </a:r>
            <a:endParaRPr sz="1200">
              <a:solidFill>
                <a:schemeClr val="dk1"/>
              </a:solidFill>
              <a:latin typeface="Calibri"/>
              <a:ea typeface="Calibri"/>
              <a:cs typeface="Calibri"/>
              <a:sym typeface="Calibri"/>
            </a:endParaRPr>
          </a:p>
        </p:txBody>
      </p:sp>
      <p:pic>
        <p:nvPicPr>
          <p:cNvPr id="1518" name="Google Shape;1518;p74"/>
          <p:cNvPicPr preferRelativeResize="0"/>
          <p:nvPr/>
        </p:nvPicPr>
        <p:blipFill rotWithShape="1">
          <a:blip r:embed="rId4">
            <a:alphaModFix/>
          </a:blip>
          <a:srcRect/>
          <a:stretch/>
        </p:blipFill>
        <p:spPr>
          <a:xfrm>
            <a:off x="6587184" y="2704036"/>
            <a:ext cx="4829175" cy="2276172"/>
          </a:xfrm>
          <a:prstGeom prst="rect">
            <a:avLst/>
          </a:prstGeom>
          <a:noFill/>
          <a:ln>
            <a:noFill/>
          </a:ln>
        </p:spPr>
      </p:pic>
      <p:sp>
        <p:nvSpPr>
          <p:cNvPr id="1519" name="Google Shape;1519;p74"/>
          <p:cNvSpPr txBox="1"/>
          <p:nvPr/>
        </p:nvSpPr>
        <p:spPr>
          <a:xfrm>
            <a:off x="5972819" y="2916534"/>
            <a:ext cx="485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Yes</a:t>
            </a:r>
            <a:endParaRPr sz="1800">
              <a:solidFill>
                <a:srgbClr val="757070"/>
              </a:solidFill>
              <a:latin typeface="Calibri"/>
              <a:ea typeface="Calibri"/>
              <a:cs typeface="Calibri"/>
              <a:sym typeface="Calibri"/>
            </a:endParaRPr>
          </a:p>
        </p:txBody>
      </p:sp>
      <p:sp>
        <p:nvSpPr>
          <p:cNvPr id="1520" name="Google Shape;1520;p74"/>
          <p:cNvSpPr txBox="1"/>
          <p:nvPr/>
        </p:nvSpPr>
        <p:spPr>
          <a:xfrm>
            <a:off x="5060777" y="4158390"/>
            <a:ext cx="153376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 didn't know we had a Chapter Hall</a:t>
            </a:r>
            <a:endParaRPr sz="1800">
              <a:solidFill>
                <a:srgbClr val="757070"/>
              </a:solidFill>
              <a:latin typeface="Calibri"/>
              <a:ea typeface="Calibri"/>
              <a:cs typeface="Calibri"/>
              <a:sym typeface="Calibri"/>
            </a:endParaRPr>
          </a:p>
        </p:txBody>
      </p:sp>
      <p:sp>
        <p:nvSpPr>
          <p:cNvPr id="1521" name="Google Shape;1521;p74"/>
          <p:cNvSpPr txBox="1"/>
          <p:nvPr/>
        </p:nvSpPr>
        <p:spPr>
          <a:xfrm>
            <a:off x="6002763" y="3672109"/>
            <a:ext cx="455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No</a:t>
            </a:r>
            <a:endParaRPr sz="1800">
              <a:solidFill>
                <a:srgbClr val="757070"/>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65</a:t>
            </a:fld>
            <a:endParaRPr/>
          </a:p>
        </p:txBody>
      </p:sp>
      <p:sp>
        <p:nvSpPr>
          <p:cNvPr id="1527" name="Google Shape;1527;p75"/>
          <p:cNvSpPr txBox="1"/>
          <p:nvPr/>
        </p:nvSpPr>
        <p:spPr>
          <a:xfrm>
            <a:off x="324427" y="2206945"/>
            <a:ext cx="4652819" cy="598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Q46</a:t>
            </a:r>
            <a:r>
              <a:rPr lang="en-GB" sz="1800">
                <a:solidFill>
                  <a:srgbClr val="1751A6"/>
                </a:solidFill>
                <a:latin typeface="Calibri"/>
                <a:ea typeface="Calibri"/>
                <a:cs typeface="Calibri"/>
                <a:sym typeface="Calibri"/>
              </a:rPr>
              <a:t>: Did you know that you could use the PhD Chapter Hall for studies or research during daytime?</a:t>
            </a:r>
            <a:endParaRPr/>
          </a:p>
        </p:txBody>
      </p:sp>
      <p:grpSp>
        <p:nvGrpSpPr>
          <p:cNvPr id="1528" name="Google Shape;1528;p75"/>
          <p:cNvGrpSpPr/>
          <p:nvPr/>
        </p:nvGrpSpPr>
        <p:grpSpPr>
          <a:xfrm>
            <a:off x="324427" y="3168073"/>
            <a:ext cx="4875645" cy="2774446"/>
            <a:chOff x="4979554" y="2529058"/>
            <a:chExt cx="5860011" cy="3149517"/>
          </a:xfrm>
        </p:grpSpPr>
        <p:pic>
          <p:nvPicPr>
            <p:cNvPr id="1529" name="Google Shape;1529;p75"/>
            <p:cNvPicPr preferRelativeResize="0"/>
            <p:nvPr/>
          </p:nvPicPr>
          <p:blipFill rotWithShape="1">
            <a:blip r:embed="rId3">
              <a:alphaModFix/>
            </a:blip>
            <a:srcRect/>
            <a:stretch/>
          </p:blipFill>
          <p:spPr>
            <a:xfrm>
              <a:off x="4979554" y="2529058"/>
              <a:ext cx="5860011" cy="3149517"/>
            </a:xfrm>
            <a:prstGeom prst="rect">
              <a:avLst/>
            </a:prstGeom>
            <a:noFill/>
            <a:ln>
              <a:noFill/>
            </a:ln>
          </p:spPr>
        </p:pic>
        <p:sp>
          <p:nvSpPr>
            <p:cNvPr id="1530" name="Google Shape;1530;p75"/>
            <p:cNvSpPr txBox="1"/>
            <p:nvPr/>
          </p:nvSpPr>
          <p:spPr>
            <a:xfrm>
              <a:off x="8610600" y="2884427"/>
              <a:ext cx="485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F6F"/>
                  </a:solidFill>
                  <a:latin typeface="Calibri"/>
                  <a:ea typeface="Calibri"/>
                  <a:cs typeface="Calibri"/>
                  <a:sym typeface="Calibri"/>
                </a:rPr>
                <a:t>Yes</a:t>
              </a:r>
              <a:endParaRPr sz="1800">
                <a:solidFill>
                  <a:srgbClr val="00BF6F"/>
                </a:solidFill>
                <a:latin typeface="Calibri"/>
                <a:ea typeface="Calibri"/>
                <a:cs typeface="Calibri"/>
                <a:sym typeface="Calibri"/>
              </a:endParaRPr>
            </a:p>
          </p:txBody>
        </p:sp>
        <p:sp>
          <p:nvSpPr>
            <p:cNvPr id="1531" name="Google Shape;1531;p75"/>
            <p:cNvSpPr txBox="1"/>
            <p:nvPr/>
          </p:nvSpPr>
          <p:spPr>
            <a:xfrm>
              <a:off x="6286224" y="4436859"/>
              <a:ext cx="2943678" cy="7337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F9BE00"/>
                  </a:solidFill>
                  <a:latin typeface="Calibri"/>
                  <a:ea typeface="Calibri"/>
                  <a:cs typeface="Calibri"/>
                  <a:sym typeface="Calibri"/>
                </a:rPr>
                <a:t>I didn't know we had a Chapter Hall</a:t>
              </a:r>
              <a:endParaRPr sz="1800">
                <a:solidFill>
                  <a:srgbClr val="F9BE00"/>
                </a:solidFill>
                <a:latin typeface="Calibri"/>
                <a:ea typeface="Calibri"/>
                <a:cs typeface="Calibri"/>
                <a:sym typeface="Calibri"/>
              </a:endParaRPr>
            </a:p>
          </p:txBody>
        </p:sp>
        <p:sp>
          <p:nvSpPr>
            <p:cNvPr id="1532" name="Google Shape;1532;p75"/>
            <p:cNvSpPr txBox="1"/>
            <p:nvPr/>
          </p:nvSpPr>
          <p:spPr>
            <a:xfrm>
              <a:off x="8155026" y="3734484"/>
              <a:ext cx="455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07CB6"/>
                  </a:solidFill>
                  <a:latin typeface="Calibri"/>
                  <a:ea typeface="Calibri"/>
                  <a:cs typeface="Calibri"/>
                  <a:sym typeface="Calibri"/>
                </a:rPr>
                <a:t>No</a:t>
              </a:r>
              <a:endParaRPr sz="1800">
                <a:solidFill>
                  <a:srgbClr val="507CB6"/>
                </a:solidFill>
                <a:latin typeface="Calibri"/>
                <a:ea typeface="Calibri"/>
                <a:cs typeface="Calibri"/>
                <a:sym typeface="Calibri"/>
              </a:endParaRPr>
            </a:p>
          </p:txBody>
        </p:sp>
      </p:grpSp>
      <p:sp>
        <p:nvSpPr>
          <p:cNvPr id="1533" name="Google Shape;1533;p75"/>
          <p:cNvSpPr txBox="1"/>
          <p:nvPr/>
        </p:nvSpPr>
        <p:spPr>
          <a:xfrm>
            <a:off x="1692040" y="277753"/>
            <a:ext cx="1080782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PhD Chapter Hall – Attendance (data)</a:t>
            </a:r>
            <a:endParaRPr sz="4000">
              <a:solidFill>
                <a:schemeClr val="dk1"/>
              </a:solidFill>
              <a:latin typeface="Figtree"/>
              <a:ea typeface="Figtree"/>
              <a:cs typeface="Figtree"/>
              <a:sym typeface="Figtree"/>
            </a:endParaRPr>
          </a:p>
        </p:txBody>
      </p:sp>
      <p:sp>
        <p:nvSpPr>
          <p:cNvPr id="1534" name="Google Shape;1534;p75"/>
          <p:cNvSpPr txBox="1"/>
          <p:nvPr/>
        </p:nvSpPr>
        <p:spPr>
          <a:xfrm>
            <a:off x="6908986" y="2703834"/>
            <a:ext cx="101636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00BF6F"/>
                </a:solidFill>
                <a:latin typeface="Calibri"/>
                <a:ea typeface="Calibri"/>
                <a:cs typeface="Calibri"/>
                <a:sym typeface="Calibri"/>
              </a:rPr>
              <a:t>1</a:t>
            </a:r>
            <a:r>
              <a:rPr lang="en-GB" sz="1800" baseline="30000">
                <a:solidFill>
                  <a:srgbClr val="00BF6F"/>
                </a:solidFill>
                <a:latin typeface="Calibri"/>
                <a:ea typeface="Calibri"/>
                <a:cs typeface="Calibri"/>
                <a:sym typeface="Calibri"/>
              </a:rPr>
              <a:t>st</a:t>
            </a:r>
            <a:r>
              <a:rPr lang="en-GB" sz="1800">
                <a:solidFill>
                  <a:srgbClr val="00BF6F"/>
                </a:solidFill>
                <a:latin typeface="Calibri"/>
                <a:ea typeface="Calibri"/>
                <a:cs typeface="Calibri"/>
                <a:sym typeface="Calibri"/>
              </a:rPr>
              <a:t> year</a:t>
            </a:r>
            <a:endParaRPr/>
          </a:p>
        </p:txBody>
      </p:sp>
      <p:sp>
        <p:nvSpPr>
          <p:cNvPr id="1535" name="Google Shape;1535;p75"/>
          <p:cNvSpPr txBox="1"/>
          <p:nvPr/>
        </p:nvSpPr>
        <p:spPr>
          <a:xfrm>
            <a:off x="8152472" y="2703834"/>
            <a:ext cx="119141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507CB6"/>
                </a:solidFill>
                <a:latin typeface="Calibri"/>
                <a:ea typeface="Calibri"/>
                <a:cs typeface="Calibri"/>
                <a:sym typeface="Calibri"/>
              </a:rPr>
              <a:t>2</a:t>
            </a:r>
            <a:r>
              <a:rPr lang="en-GB" sz="1800" baseline="30000">
                <a:solidFill>
                  <a:srgbClr val="507CB6"/>
                </a:solidFill>
                <a:latin typeface="Calibri"/>
                <a:ea typeface="Calibri"/>
                <a:cs typeface="Calibri"/>
                <a:sym typeface="Calibri"/>
              </a:rPr>
              <a:t>nd</a:t>
            </a:r>
            <a:r>
              <a:rPr lang="en-GB" sz="1800">
                <a:solidFill>
                  <a:srgbClr val="507CB6"/>
                </a:solidFill>
                <a:latin typeface="Calibri"/>
                <a:ea typeface="Calibri"/>
                <a:cs typeface="Calibri"/>
                <a:sym typeface="Calibri"/>
              </a:rPr>
              <a:t> year</a:t>
            </a:r>
            <a:endParaRPr sz="1800">
              <a:solidFill>
                <a:srgbClr val="00BF6F"/>
              </a:solidFill>
              <a:latin typeface="Calibri"/>
              <a:ea typeface="Calibri"/>
              <a:cs typeface="Calibri"/>
              <a:sym typeface="Calibri"/>
            </a:endParaRPr>
          </a:p>
        </p:txBody>
      </p:sp>
      <p:sp>
        <p:nvSpPr>
          <p:cNvPr id="1536" name="Google Shape;1536;p75"/>
          <p:cNvSpPr txBox="1"/>
          <p:nvPr/>
        </p:nvSpPr>
        <p:spPr>
          <a:xfrm>
            <a:off x="9203754" y="2691173"/>
            <a:ext cx="119141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F9BE00"/>
                </a:solidFill>
                <a:latin typeface="Calibri"/>
                <a:ea typeface="Calibri"/>
                <a:cs typeface="Calibri"/>
                <a:sym typeface="Calibri"/>
              </a:rPr>
              <a:t>3</a:t>
            </a:r>
            <a:r>
              <a:rPr lang="en-GB" sz="1800" baseline="30000">
                <a:solidFill>
                  <a:srgbClr val="F9BE00"/>
                </a:solidFill>
                <a:latin typeface="Calibri"/>
                <a:ea typeface="Calibri"/>
                <a:cs typeface="Calibri"/>
                <a:sym typeface="Calibri"/>
              </a:rPr>
              <a:t>rd</a:t>
            </a:r>
            <a:r>
              <a:rPr lang="en-GB" sz="1800">
                <a:solidFill>
                  <a:srgbClr val="F9BE00"/>
                </a:solidFill>
                <a:latin typeface="Calibri"/>
                <a:ea typeface="Calibri"/>
                <a:cs typeface="Calibri"/>
                <a:sym typeface="Calibri"/>
              </a:rPr>
              <a:t> year</a:t>
            </a:r>
            <a:endParaRPr sz="1800">
              <a:solidFill>
                <a:srgbClr val="00BF6F"/>
              </a:solidFill>
              <a:latin typeface="Calibri"/>
              <a:ea typeface="Calibri"/>
              <a:cs typeface="Calibri"/>
              <a:sym typeface="Calibri"/>
            </a:endParaRPr>
          </a:p>
        </p:txBody>
      </p:sp>
      <p:sp>
        <p:nvSpPr>
          <p:cNvPr id="1537" name="Google Shape;1537;p75"/>
          <p:cNvSpPr txBox="1"/>
          <p:nvPr/>
        </p:nvSpPr>
        <p:spPr>
          <a:xfrm>
            <a:off x="10150081" y="2703834"/>
            <a:ext cx="1032532"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6BC8CD"/>
                </a:solidFill>
                <a:latin typeface="Calibri"/>
                <a:ea typeface="Calibri"/>
                <a:cs typeface="Calibri"/>
                <a:sym typeface="Calibri"/>
              </a:rPr>
              <a:t>4</a:t>
            </a:r>
            <a:r>
              <a:rPr lang="en-GB" sz="1800" baseline="30000">
                <a:solidFill>
                  <a:srgbClr val="6BC8CD"/>
                </a:solidFill>
                <a:latin typeface="Calibri"/>
                <a:ea typeface="Calibri"/>
                <a:cs typeface="Calibri"/>
                <a:sym typeface="Calibri"/>
              </a:rPr>
              <a:t>th</a:t>
            </a:r>
            <a:r>
              <a:rPr lang="en-GB" sz="1800">
                <a:solidFill>
                  <a:srgbClr val="6BC8CD"/>
                </a:solidFill>
                <a:latin typeface="Calibri"/>
                <a:ea typeface="Calibri"/>
                <a:cs typeface="Calibri"/>
                <a:sym typeface="Calibri"/>
              </a:rPr>
              <a:t> year</a:t>
            </a:r>
            <a:endParaRPr sz="1800">
              <a:solidFill>
                <a:srgbClr val="00BF6F"/>
              </a:solidFill>
              <a:latin typeface="Calibri"/>
              <a:ea typeface="Calibri"/>
              <a:cs typeface="Calibri"/>
              <a:sym typeface="Calibri"/>
            </a:endParaRPr>
          </a:p>
        </p:txBody>
      </p:sp>
      <p:sp>
        <p:nvSpPr>
          <p:cNvPr id="1538" name="Google Shape;1538;p75"/>
          <p:cNvSpPr txBox="1"/>
          <p:nvPr/>
        </p:nvSpPr>
        <p:spPr>
          <a:xfrm>
            <a:off x="11090465" y="2463611"/>
            <a:ext cx="1032532"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FF8B4F"/>
                </a:solidFill>
                <a:latin typeface="Calibri"/>
                <a:ea typeface="Calibri"/>
                <a:cs typeface="Calibri"/>
                <a:sym typeface="Calibri"/>
              </a:rPr>
              <a:t>5</a:t>
            </a:r>
            <a:r>
              <a:rPr lang="en-GB" sz="1800" baseline="30000">
                <a:solidFill>
                  <a:srgbClr val="FF8B4F"/>
                </a:solidFill>
                <a:latin typeface="Calibri"/>
                <a:ea typeface="Calibri"/>
                <a:cs typeface="Calibri"/>
                <a:sym typeface="Calibri"/>
              </a:rPr>
              <a:t>th</a:t>
            </a:r>
            <a:r>
              <a:rPr lang="en-GB" sz="1800">
                <a:solidFill>
                  <a:srgbClr val="FF8B4F"/>
                </a:solidFill>
                <a:latin typeface="Calibri"/>
                <a:ea typeface="Calibri"/>
                <a:cs typeface="Calibri"/>
                <a:sym typeface="Calibri"/>
              </a:rPr>
              <a:t> year or more</a:t>
            </a:r>
            <a:endParaRPr sz="1800">
              <a:solidFill>
                <a:srgbClr val="00BF6F"/>
              </a:solidFill>
              <a:latin typeface="Calibri"/>
              <a:ea typeface="Calibri"/>
              <a:cs typeface="Calibri"/>
              <a:sym typeface="Calibri"/>
            </a:endParaRPr>
          </a:p>
        </p:txBody>
      </p:sp>
      <p:pic>
        <p:nvPicPr>
          <p:cNvPr id="1539" name="Google Shape;1539;p75"/>
          <p:cNvPicPr preferRelativeResize="0"/>
          <p:nvPr/>
        </p:nvPicPr>
        <p:blipFill rotWithShape="1">
          <a:blip r:embed="rId4">
            <a:alphaModFix/>
          </a:blip>
          <a:srcRect/>
          <a:stretch/>
        </p:blipFill>
        <p:spPr>
          <a:xfrm>
            <a:off x="6908986" y="2974109"/>
            <a:ext cx="4867492" cy="2464263"/>
          </a:xfrm>
          <a:prstGeom prst="rect">
            <a:avLst/>
          </a:prstGeom>
          <a:noFill/>
          <a:ln>
            <a:noFill/>
          </a:ln>
        </p:spPr>
      </p:pic>
      <p:sp>
        <p:nvSpPr>
          <p:cNvPr id="1540" name="Google Shape;1540;p75"/>
          <p:cNvSpPr txBox="1"/>
          <p:nvPr/>
        </p:nvSpPr>
        <p:spPr>
          <a:xfrm>
            <a:off x="6423468" y="3232409"/>
            <a:ext cx="485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Yes</a:t>
            </a:r>
            <a:endParaRPr sz="1800">
              <a:solidFill>
                <a:srgbClr val="757070"/>
              </a:solidFill>
              <a:latin typeface="Calibri"/>
              <a:ea typeface="Calibri"/>
              <a:cs typeface="Calibri"/>
              <a:sym typeface="Calibri"/>
            </a:endParaRPr>
          </a:p>
        </p:txBody>
      </p:sp>
      <p:sp>
        <p:nvSpPr>
          <p:cNvPr id="1541" name="Google Shape;1541;p75"/>
          <p:cNvSpPr txBox="1"/>
          <p:nvPr/>
        </p:nvSpPr>
        <p:spPr>
          <a:xfrm>
            <a:off x="5457671" y="4392621"/>
            <a:ext cx="154173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I didn't know we had a Chapter Hall</a:t>
            </a:r>
            <a:endParaRPr sz="1800">
              <a:solidFill>
                <a:srgbClr val="757070"/>
              </a:solidFill>
              <a:latin typeface="Calibri"/>
              <a:ea typeface="Calibri"/>
              <a:cs typeface="Calibri"/>
              <a:sym typeface="Calibri"/>
            </a:endParaRPr>
          </a:p>
        </p:txBody>
      </p:sp>
      <p:sp>
        <p:nvSpPr>
          <p:cNvPr id="1542" name="Google Shape;1542;p75"/>
          <p:cNvSpPr txBox="1"/>
          <p:nvPr/>
        </p:nvSpPr>
        <p:spPr>
          <a:xfrm>
            <a:off x="6453412" y="3860615"/>
            <a:ext cx="455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757070"/>
                </a:solidFill>
                <a:latin typeface="Calibri"/>
                <a:ea typeface="Calibri"/>
                <a:cs typeface="Calibri"/>
                <a:sym typeface="Calibri"/>
              </a:rPr>
              <a:t>No</a:t>
            </a:r>
            <a:endParaRPr sz="1800">
              <a:solidFill>
                <a:srgbClr val="757070"/>
              </a:solidFill>
              <a:latin typeface="Calibri"/>
              <a:ea typeface="Calibri"/>
              <a:cs typeface="Calibri"/>
              <a:sym typeface="Calibri"/>
            </a:endParaRPr>
          </a:p>
        </p:txBody>
      </p:sp>
      <p:sp>
        <p:nvSpPr>
          <p:cNvPr id="1543" name="Google Shape;1543;p75"/>
          <p:cNvSpPr txBox="1"/>
          <p:nvPr/>
        </p:nvSpPr>
        <p:spPr>
          <a:xfrm>
            <a:off x="6825673" y="2007738"/>
            <a:ext cx="41850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A459C5"/>
                </a:solidFill>
                <a:latin typeface="Calibri"/>
                <a:ea typeface="Calibri"/>
                <a:cs typeface="Calibri"/>
                <a:sym typeface="Calibri"/>
              </a:rPr>
              <a:t>No significant differences between schools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66</a:t>
            </a:fld>
            <a:endParaRPr/>
          </a:p>
        </p:txBody>
      </p:sp>
      <p:sp>
        <p:nvSpPr>
          <p:cNvPr id="1549" name="Google Shape;1549;p76"/>
          <p:cNvSpPr txBox="1"/>
          <p:nvPr/>
        </p:nvSpPr>
        <p:spPr>
          <a:xfrm>
            <a:off x="2597657" y="2087433"/>
            <a:ext cx="7557656" cy="6930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Q47</a:t>
            </a:r>
            <a:r>
              <a:rPr lang="en-GB" sz="1800">
                <a:solidFill>
                  <a:srgbClr val="1751A6"/>
                </a:solidFill>
                <a:latin typeface="Calibri"/>
                <a:ea typeface="Calibri"/>
                <a:cs typeface="Calibri"/>
                <a:sym typeface="Calibri"/>
              </a:rPr>
              <a:t>: Do you think that T-Centralen is a suitable place for study activities?</a:t>
            </a:r>
            <a:endParaRPr/>
          </a:p>
        </p:txBody>
      </p:sp>
      <p:pic>
        <p:nvPicPr>
          <p:cNvPr id="1550" name="Google Shape;1550;p76"/>
          <p:cNvPicPr preferRelativeResize="0"/>
          <p:nvPr/>
        </p:nvPicPr>
        <p:blipFill rotWithShape="1">
          <a:blip r:embed="rId3">
            <a:alphaModFix/>
          </a:blip>
          <a:srcRect/>
          <a:stretch/>
        </p:blipFill>
        <p:spPr>
          <a:xfrm>
            <a:off x="2807861" y="2660866"/>
            <a:ext cx="6484836" cy="2450664"/>
          </a:xfrm>
          <a:prstGeom prst="rect">
            <a:avLst/>
          </a:prstGeom>
          <a:noFill/>
          <a:ln>
            <a:noFill/>
          </a:ln>
        </p:spPr>
      </p:pic>
      <p:sp>
        <p:nvSpPr>
          <p:cNvPr id="1551" name="Google Shape;1551;p76"/>
          <p:cNvSpPr txBox="1"/>
          <p:nvPr/>
        </p:nvSpPr>
        <p:spPr>
          <a:xfrm>
            <a:off x="4027515" y="5184472"/>
            <a:ext cx="1685778"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C23310"/>
                </a:solidFill>
                <a:latin typeface="Calibri"/>
                <a:ea typeface="Calibri"/>
                <a:cs typeface="Calibri"/>
                <a:sym typeface="Calibri"/>
              </a:rPr>
              <a:t>Worst</a:t>
            </a:r>
            <a:endParaRPr/>
          </a:p>
        </p:txBody>
      </p:sp>
      <p:sp>
        <p:nvSpPr>
          <p:cNvPr id="1552" name="Google Shape;1552;p76"/>
          <p:cNvSpPr txBox="1"/>
          <p:nvPr/>
        </p:nvSpPr>
        <p:spPr>
          <a:xfrm>
            <a:off x="5834979" y="5184472"/>
            <a:ext cx="1083013"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9BE00"/>
                </a:solidFill>
                <a:latin typeface="Calibri"/>
                <a:ea typeface="Calibri"/>
                <a:cs typeface="Calibri"/>
                <a:sym typeface="Calibri"/>
              </a:rPr>
              <a:t>Average</a:t>
            </a:r>
            <a:endParaRPr/>
          </a:p>
        </p:txBody>
      </p:sp>
      <p:sp>
        <p:nvSpPr>
          <p:cNvPr id="1553" name="Google Shape;1553;p76"/>
          <p:cNvSpPr txBox="1"/>
          <p:nvPr/>
        </p:nvSpPr>
        <p:spPr>
          <a:xfrm>
            <a:off x="7664831" y="5184472"/>
            <a:ext cx="189025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F8B4F"/>
                </a:solidFill>
                <a:latin typeface="Calibri"/>
                <a:ea typeface="Calibri"/>
                <a:cs typeface="Calibri"/>
                <a:sym typeface="Calibri"/>
              </a:rPr>
              <a:t>The best</a:t>
            </a:r>
            <a:endParaRPr/>
          </a:p>
        </p:txBody>
      </p:sp>
      <p:sp>
        <p:nvSpPr>
          <p:cNvPr id="1554" name="Google Shape;1554;p76"/>
          <p:cNvSpPr txBox="1"/>
          <p:nvPr/>
        </p:nvSpPr>
        <p:spPr>
          <a:xfrm>
            <a:off x="1692040" y="277753"/>
            <a:ext cx="1080782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PhD Chapter Hall – Attendance (data)</a:t>
            </a:r>
            <a:endParaRPr sz="4000">
              <a:solidFill>
                <a:schemeClr val="dk1"/>
              </a:solidFill>
              <a:latin typeface="Figtree"/>
              <a:ea typeface="Figtree"/>
              <a:cs typeface="Figtree"/>
              <a:sym typeface="Figtree"/>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67</a:t>
            </a:fld>
            <a:endParaRPr/>
          </a:p>
        </p:txBody>
      </p:sp>
      <p:sp>
        <p:nvSpPr>
          <p:cNvPr id="1560" name="Google Shape;1560;p77"/>
          <p:cNvSpPr txBox="1"/>
          <p:nvPr/>
        </p:nvSpPr>
        <p:spPr>
          <a:xfrm>
            <a:off x="1059871" y="2127910"/>
            <a:ext cx="9696855" cy="598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Q49</a:t>
            </a:r>
            <a:r>
              <a:rPr lang="en-GB" sz="1800">
                <a:solidFill>
                  <a:srgbClr val="1751A6"/>
                </a:solidFill>
                <a:latin typeface="Calibri"/>
                <a:ea typeface="Calibri"/>
                <a:cs typeface="Calibri"/>
                <a:sym typeface="Calibri"/>
              </a:rPr>
              <a:t>: Have you used our Chapter Hall during day time for study/research-related activities?</a:t>
            </a:r>
            <a:endParaRPr/>
          </a:p>
        </p:txBody>
      </p:sp>
      <p:sp>
        <p:nvSpPr>
          <p:cNvPr id="1561" name="Google Shape;1561;p77"/>
          <p:cNvSpPr txBox="1"/>
          <p:nvPr/>
        </p:nvSpPr>
        <p:spPr>
          <a:xfrm>
            <a:off x="808798" y="2761093"/>
            <a:ext cx="5706745"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00BF6F"/>
                </a:solidFill>
                <a:latin typeface="Calibri"/>
                <a:ea typeface="Calibri"/>
                <a:cs typeface="Calibri"/>
                <a:sym typeface="Calibri"/>
              </a:rPr>
              <a:t>Yes, and I still frequently use it</a:t>
            </a:r>
            <a:endParaRPr sz="1800">
              <a:solidFill>
                <a:srgbClr val="00BF6F"/>
              </a:solidFill>
              <a:latin typeface="Calibri"/>
              <a:ea typeface="Calibri"/>
              <a:cs typeface="Calibri"/>
              <a:sym typeface="Calibri"/>
            </a:endParaRPr>
          </a:p>
        </p:txBody>
      </p:sp>
      <p:sp>
        <p:nvSpPr>
          <p:cNvPr id="1562" name="Google Shape;1562;p77"/>
          <p:cNvSpPr txBox="1"/>
          <p:nvPr/>
        </p:nvSpPr>
        <p:spPr>
          <a:xfrm>
            <a:off x="3711314" y="3521809"/>
            <a:ext cx="2804229"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507CB6"/>
                </a:solidFill>
                <a:latin typeface="Calibri"/>
                <a:ea typeface="Calibri"/>
                <a:cs typeface="Calibri"/>
                <a:sym typeface="Calibri"/>
              </a:rPr>
              <a:t>Yes, but I didn't really like it</a:t>
            </a:r>
            <a:endParaRPr sz="1800">
              <a:solidFill>
                <a:srgbClr val="507CB6"/>
              </a:solidFill>
              <a:latin typeface="Calibri"/>
              <a:ea typeface="Calibri"/>
              <a:cs typeface="Calibri"/>
              <a:sym typeface="Calibri"/>
            </a:endParaRPr>
          </a:p>
        </p:txBody>
      </p:sp>
      <p:sp>
        <p:nvSpPr>
          <p:cNvPr id="1563" name="Google Shape;1563;p77"/>
          <p:cNvSpPr txBox="1"/>
          <p:nvPr/>
        </p:nvSpPr>
        <p:spPr>
          <a:xfrm>
            <a:off x="2708667" y="4282525"/>
            <a:ext cx="380687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F9BE00"/>
                </a:solidFill>
                <a:latin typeface="Calibri"/>
                <a:ea typeface="Calibri"/>
                <a:cs typeface="Calibri"/>
                <a:sym typeface="Calibri"/>
              </a:rPr>
              <a:t>No, but I would try if I had card access</a:t>
            </a:r>
            <a:endParaRPr sz="1800">
              <a:solidFill>
                <a:srgbClr val="F9BE00"/>
              </a:solidFill>
              <a:latin typeface="Calibri"/>
              <a:ea typeface="Calibri"/>
              <a:cs typeface="Calibri"/>
              <a:sym typeface="Calibri"/>
            </a:endParaRPr>
          </a:p>
        </p:txBody>
      </p:sp>
      <p:sp>
        <p:nvSpPr>
          <p:cNvPr id="1564" name="Google Shape;1564;p77"/>
          <p:cNvSpPr txBox="1"/>
          <p:nvPr/>
        </p:nvSpPr>
        <p:spPr>
          <a:xfrm>
            <a:off x="632138" y="5043242"/>
            <a:ext cx="5883405"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6BC8CD"/>
                </a:solidFill>
                <a:latin typeface="Calibri"/>
                <a:ea typeface="Calibri"/>
                <a:cs typeface="Calibri"/>
                <a:sym typeface="Calibri"/>
              </a:rPr>
              <a:t>No, and I would not because the office space suffices for me.</a:t>
            </a:r>
            <a:endParaRPr sz="1800">
              <a:solidFill>
                <a:srgbClr val="6BC8CD"/>
              </a:solidFill>
              <a:latin typeface="Calibri"/>
              <a:ea typeface="Calibri"/>
              <a:cs typeface="Calibri"/>
              <a:sym typeface="Calibri"/>
            </a:endParaRPr>
          </a:p>
        </p:txBody>
      </p:sp>
      <p:pic>
        <p:nvPicPr>
          <p:cNvPr id="1565" name="Google Shape;1565;p77"/>
          <p:cNvPicPr preferRelativeResize="0"/>
          <p:nvPr/>
        </p:nvPicPr>
        <p:blipFill rotWithShape="1">
          <a:blip r:embed="rId3">
            <a:alphaModFix/>
          </a:blip>
          <a:srcRect/>
          <a:stretch/>
        </p:blipFill>
        <p:spPr>
          <a:xfrm>
            <a:off x="6494666" y="2577181"/>
            <a:ext cx="4724400" cy="3260066"/>
          </a:xfrm>
          <a:prstGeom prst="rect">
            <a:avLst/>
          </a:prstGeom>
          <a:noFill/>
          <a:ln>
            <a:noFill/>
          </a:ln>
        </p:spPr>
      </p:pic>
      <p:sp>
        <p:nvSpPr>
          <p:cNvPr id="1566" name="Google Shape;1566;p77"/>
          <p:cNvSpPr txBox="1"/>
          <p:nvPr/>
        </p:nvSpPr>
        <p:spPr>
          <a:xfrm>
            <a:off x="1692040" y="277753"/>
            <a:ext cx="1080782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PhD Chapter Hall – Attendance (data)</a:t>
            </a:r>
            <a:endParaRPr sz="4000">
              <a:solidFill>
                <a:schemeClr val="dk1"/>
              </a:solidFill>
              <a:latin typeface="Figtree"/>
              <a:ea typeface="Figtree"/>
              <a:cs typeface="Figtree"/>
              <a:sym typeface="Figtree"/>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68</a:t>
            </a:fld>
            <a:endParaRPr/>
          </a:p>
        </p:txBody>
      </p:sp>
      <p:sp>
        <p:nvSpPr>
          <p:cNvPr id="1572" name="Google Shape;1572;p78"/>
          <p:cNvSpPr txBox="1"/>
          <p:nvPr/>
        </p:nvSpPr>
        <p:spPr>
          <a:xfrm>
            <a:off x="2352963" y="2241379"/>
            <a:ext cx="9696855" cy="6930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Q48</a:t>
            </a:r>
            <a:r>
              <a:rPr lang="en-GB" sz="1800">
                <a:solidFill>
                  <a:srgbClr val="1751A6"/>
                </a:solidFill>
                <a:latin typeface="Calibri"/>
                <a:ea typeface="Calibri"/>
                <a:cs typeface="Calibri"/>
                <a:sym typeface="Calibri"/>
              </a:rPr>
              <a:t>: How do you rate the events offered by the PhD Chapter at our Chapter Hall?</a:t>
            </a:r>
            <a:endParaRPr/>
          </a:p>
        </p:txBody>
      </p:sp>
      <p:pic>
        <p:nvPicPr>
          <p:cNvPr id="1573" name="Google Shape;1573;p78"/>
          <p:cNvPicPr preferRelativeResize="0"/>
          <p:nvPr/>
        </p:nvPicPr>
        <p:blipFill rotWithShape="1">
          <a:blip r:embed="rId3">
            <a:alphaModFix/>
          </a:blip>
          <a:srcRect/>
          <a:stretch/>
        </p:blipFill>
        <p:spPr>
          <a:xfrm>
            <a:off x="2978349" y="2669103"/>
            <a:ext cx="6143860" cy="2434190"/>
          </a:xfrm>
          <a:prstGeom prst="rect">
            <a:avLst/>
          </a:prstGeom>
          <a:noFill/>
          <a:ln>
            <a:noFill/>
          </a:ln>
        </p:spPr>
      </p:pic>
      <p:sp>
        <p:nvSpPr>
          <p:cNvPr id="1574" name="Google Shape;1574;p78"/>
          <p:cNvSpPr txBox="1"/>
          <p:nvPr/>
        </p:nvSpPr>
        <p:spPr>
          <a:xfrm>
            <a:off x="3803582" y="5184472"/>
            <a:ext cx="1685778"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C23310"/>
                </a:solidFill>
                <a:latin typeface="Calibri"/>
                <a:ea typeface="Calibri"/>
                <a:cs typeface="Calibri"/>
                <a:sym typeface="Calibri"/>
              </a:rPr>
              <a:t>Really bad</a:t>
            </a:r>
            <a:endParaRPr/>
          </a:p>
        </p:txBody>
      </p:sp>
      <p:sp>
        <p:nvSpPr>
          <p:cNvPr id="1575" name="Google Shape;1575;p78"/>
          <p:cNvSpPr txBox="1"/>
          <p:nvPr/>
        </p:nvSpPr>
        <p:spPr>
          <a:xfrm>
            <a:off x="5834979" y="5184472"/>
            <a:ext cx="1083013"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9BE00"/>
                </a:solidFill>
                <a:latin typeface="Calibri"/>
                <a:ea typeface="Calibri"/>
                <a:cs typeface="Calibri"/>
                <a:sym typeface="Calibri"/>
              </a:rPr>
              <a:t>Average</a:t>
            </a:r>
            <a:endParaRPr/>
          </a:p>
        </p:txBody>
      </p:sp>
      <p:sp>
        <p:nvSpPr>
          <p:cNvPr id="1576" name="Google Shape;1576;p78"/>
          <p:cNvSpPr txBox="1"/>
          <p:nvPr/>
        </p:nvSpPr>
        <p:spPr>
          <a:xfrm>
            <a:off x="7534197" y="5184472"/>
            <a:ext cx="1890256"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000"/>
              <a:buFont typeface="Arial"/>
              <a:buNone/>
            </a:pPr>
            <a:r>
              <a:rPr lang="en-GB" sz="2000">
                <a:solidFill>
                  <a:srgbClr val="FF8B4F"/>
                </a:solidFill>
                <a:latin typeface="Calibri"/>
                <a:ea typeface="Calibri"/>
                <a:cs typeface="Calibri"/>
                <a:sym typeface="Calibri"/>
              </a:rPr>
              <a:t>Really good</a:t>
            </a:r>
            <a:endParaRPr/>
          </a:p>
        </p:txBody>
      </p:sp>
      <p:sp>
        <p:nvSpPr>
          <p:cNvPr id="1577" name="Google Shape;1577;p78"/>
          <p:cNvSpPr txBox="1"/>
          <p:nvPr/>
        </p:nvSpPr>
        <p:spPr>
          <a:xfrm>
            <a:off x="1692040" y="277753"/>
            <a:ext cx="1080782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PhD Chapter Hall – Attendance (data)</a:t>
            </a:r>
            <a:endParaRPr sz="4000">
              <a:solidFill>
                <a:schemeClr val="dk1"/>
              </a:solidFill>
              <a:latin typeface="Figtree"/>
              <a:ea typeface="Figtree"/>
              <a:cs typeface="Figtree"/>
              <a:sym typeface="Figtree"/>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69</a:t>
            </a:fld>
            <a:endParaRPr/>
          </a:p>
        </p:txBody>
      </p:sp>
      <p:sp>
        <p:nvSpPr>
          <p:cNvPr id="1583" name="Google Shape;1583;p79"/>
          <p:cNvSpPr txBox="1"/>
          <p:nvPr/>
        </p:nvSpPr>
        <p:spPr>
          <a:xfrm>
            <a:off x="1508285" y="1888629"/>
            <a:ext cx="10298096" cy="139413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BFD3F9"/>
              </a:buClr>
              <a:buSzPts val="2400"/>
              <a:buFont typeface="Noto Sans Symbols"/>
              <a:buChar char="⮚"/>
            </a:pPr>
            <a:r>
              <a:rPr lang="en-GB" sz="2400">
                <a:solidFill>
                  <a:schemeClr val="dk1"/>
                </a:solidFill>
                <a:latin typeface="Calibri"/>
                <a:ea typeface="Calibri"/>
                <a:cs typeface="Calibri"/>
                <a:sym typeface="Calibri"/>
              </a:rPr>
              <a:t> </a:t>
            </a:r>
            <a:r>
              <a:rPr lang="en-GB" sz="2400" b="1">
                <a:solidFill>
                  <a:srgbClr val="1751A6"/>
                </a:solidFill>
                <a:latin typeface="Calibri"/>
                <a:ea typeface="Calibri"/>
                <a:cs typeface="Calibri"/>
                <a:sym typeface="Calibri"/>
              </a:rPr>
              <a:t>Q50</a:t>
            </a:r>
            <a:r>
              <a:rPr lang="en-GB" sz="2400">
                <a:solidFill>
                  <a:srgbClr val="1751A6"/>
                </a:solidFill>
                <a:latin typeface="Calibri"/>
                <a:ea typeface="Calibri"/>
                <a:cs typeface="Calibri"/>
                <a:sym typeface="Calibri"/>
              </a:rPr>
              <a:t>: leave feedback on how to improve usage of the Chapter Hall</a:t>
            </a:r>
            <a:endParaRPr/>
          </a:p>
          <a:p>
            <a:pPr marL="228600" marR="0" lvl="0" indent="-76200" algn="l" rtl="0">
              <a:lnSpc>
                <a:spcPct val="90000"/>
              </a:lnSpc>
              <a:spcBef>
                <a:spcPts val="0"/>
              </a:spcBef>
              <a:spcAft>
                <a:spcPts val="0"/>
              </a:spcAft>
              <a:buClr>
                <a:srgbClr val="BFD3F9"/>
              </a:buClr>
              <a:buSzPts val="2400"/>
              <a:buFont typeface="Noto Sans Symbols"/>
              <a:buNone/>
            </a:pPr>
            <a:endParaRPr sz="24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2400"/>
              <a:buFont typeface="Noto Sans Symbols"/>
              <a:buChar char="⮚"/>
            </a:pPr>
            <a:r>
              <a:rPr lang="en-GB" sz="2400">
                <a:solidFill>
                  <a:srgbClr val="1751A6"/>
                </a:solidFill>
                <a:latin typeface="Calibri"/>
                <a:ea typeface="Calibri"/>
                <a:cs typeface="Calibri"/>
                <a:sym typeface="Calibri"/>
              </a:rPr>
              <a:t>43 responses</a:t>
            </a:r>
            <a:endParaRPr/>
          </a:p>
        </p:txBody>
      </p:sp>
      <p:sp>
        <p:nvSpPr>
          <p:cNvPr id="1584" name="Google Shape;1584;p79"/>
          <p:cNvSpPr txBox="1"/>
          <p:nvPr/>
        </p:nvSpPr>
        <p:spPr>
          <a:xfrm>
            <a:off x="2122055" y="3282765"/>
            <a:ext cx="6553362"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D25F90"/>
                </a:solidFill>
                <a:latin typeface="Calibri"/>
                <a:ea typeface="Calibri"/>
                <a:cs typeface="Calibri"/>
                <a:sym typeface="Calibri"/>
              </a:rPr>
              <a:t>Summary: </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Students didn’t know the place was used for studying/think the place is not suitable for studying</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Students would like more events</a:t>
            </a:r>
            <a:endParaRPr/>
          </a:p>
          <a:p>
            <a:pPr marL="285750" marR="0" lvl="0" indent="-285750" algn="l" rtl="0">
              <a:spcBef>
                <a:spcPts val="0"/>
              </a:spcBef>
              <a:spcAft>
                <a:spcPts val="0"/>
              </a:spcAft>
              <a:buClr>
                <a:srgbClr val="D25F90"/>
              </a:buClr>
              <a:buSzPts val="1800"/>
              <a:buFont typeface="Noto Sans Symbols"/>
              <a:buChar char="▪"/>
            </a:pPr>
            <a:r>
              <a:rPr lang="en-GB" sz="1800">
                <a:solidFill>
                  <a:srgbClr val="D25F90"/>
                </a:solidFill>
                <a:latin typeface="Calibri"/>
                <a:ea typeface="Calibri"/>
                <a:cs typeface="Calibri"/>
                <a:sym typeface="Calibri"/>
              </a:rPr>
              <a:t>Some suggestions: serve food during pubs, have an exchange bookshelf </a:t>
            </a:r>
            <a:endParaRPr/>
          </a:p>
        </p:txBody>
      </p:sp>
      <p:sp>
        <p:nvSpPr>
          <p:cNvPr id="1585" name="Google Shape;1585;p79"/>
          <p:cNvSpPr txBox="1"/>
          <p:nvPr/>
        </p:nvSpPr>
        <p:spPr>
          <a:xfrm>
            <a:off x="1692040" y="277753"/>
            <a:ext cx="1080782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Figtree"/>
              <a:buNone/>
            </a:pPr>
            <a:r>
              <a:rPr lang="en-GB" sz="4000">
                <a:solidFill>
                  <a:schemeClr val="dk1"/>
                </a:solidFill>
                <a:latin typeface="Figtree"/>
                <a:ea typeface="Figtree"/>
                <a:cs typeface="Figtree"/>
                <a:sym typeface="Figtree"/>
              </a:rPr>
              <a:t>PhD Chapter Hall – Attendance (data)</a:t>
            </a:r>
            <a:endParaRPr sz="4000">
              <a:solidFill>
                <a:schemeClr val="dk1"/>
              </a:solidFill>
              <a:latin typeface="Figtree"/>
              <a:ea typeface="Figtree"/>
              <a:cs typeface="Figtree"/>
              <a:sym typeface="Figtre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0"/>
          <p:cNvPicPr preferRelativeResize="0"/>
          <p:nvPr/>
        </p:nvPicPr>
        <p:blipFill rotWithShape="1">
          <a:blip r:embed="rId3">
            <a:alphaModFix/>
          </a:blip>
          <a:srcRect/>
          <a:stretch/>
        </p:blipFill>
        <p:spPr>
          <a:xfrm>
            <a:off x="3522493" y="2434916"/>
            <a:ext cx="4933950" cy="2390775"/>
          </a:xfrm>
          <a:prstGeom prst="rect">
            <a:avLst/>
          </a:prstGeom>
          <a:noFill/>
          <a:ln>
            <a:noFill/>
          </a:ln>
        </p:spPr>
      </p:pic>
      <p:sp>
        <p:nvSpPr>
          <p:cNvPr id="220" name="Google Shape;220;p10"/>
          <p:cNvSpPr txBox="1">
            <a:spLocks noGrp="1"/>
          </p:cNvSpPr>
          <p:nvPr>
            <p:ph type="title"/>
          </p:nvPr>
        </p:nvSpPr>
        <p:spPr>
          <a:xfrm>
            <a:off x="1519687" y="21166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Student Union (data)</a:t>
            </a:r>
            <a:endParaRPr sz="4000">
              <a:latin typeface="Figtree"/>
              <a:ea typeface="Figtree"/>
              <a:cs typeface="Figtree"/>
              <a:sym typeface="Figtree"/>
            </a:endParaRPr>
          </a:p>
        </p:txBody>
      </p:sp>
      <p:sp>
        <p:nvSpPr>
          <p:cNvPr id="221" name="Google Shape;22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222" name="Google Shape;222;p10"/>
          <p:cNvSpPr txBox="1"/>
          <p:nvPr/>
        </p:nvSpPr>
        <p:spPr>
          <a:xfrm>
            <a:off x="3522493" y="2102288"/>
            <a:ext cx="5222012" cy="11254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2400"/>
              <a:buFont typeface="Arial"/>
              <a:buNone/>
            </a:pPr>
            <a:r>
              <a:rPr lang="en-GB" sz="2400" b="1">
                <a:solidFill>
                  <a:srgbClr val="1751A6"/>
                </a:solidFill>
                <a:latin typeface="Calibri"/>
                <a:ea typeface="Calibri"/>
                <a:cs typeface="Calibri"/>
                <a:sym typeface="Calibri"/>
              </a:rPr>
              <a:t>Q7</a:t>
            </a:r>
            <a:r>
              <a:rPr lang="en-GB" sz="2400">
                <a:solidFill>
                  <a:srgbClr val="1751A6"/>
                </a:solidFill>
                <a:latin typeface="Calibri"/>
                <a:ea typeface="Calibri"/>
                <a:cs typeface="Calibri"/>
                <a:sym typeface="Calibri"/>
              </a:rPr>
              <a:t>: Are you currently a THS member?</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0" name="Google Shape;1590;p80"/>
          <p:cNvSpPr txBox="1">
            <a:spLocks noGrp="1"/>
          </p:cNvSpPr>
          <p:nvPr>
            <p:ph type="title"/>
          </p:nvPr>
        </p:nvSpPr>
        <p:spPr>
          <a:xfrm>
            <a:off x="1847272" y="365125"/>
            <a:ext cx="950652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PhD Chapter Hall (analysis)</a:t>
            </a:r>
            <a:endParaRPr/>
          </a:p>
        </p:txBody>
      </p:sp>
      <p:sp>
        <p:nvSpPr>
          <p:cNvPr id="1591" name="Google Shape;1591;p80"/>
          <p:cNvSpPr txBox="1"/>
          <p:nvPr/>
        </p:nvSpPr>
        <p:spPr>
          <a:xfrm>
            <a:off x="1078345" y="2510198"/>
            <a:ext cx="9696855" cy="183760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BFD3F9"/>
              </a:buClr>
              <a:buSzPts val="2000"/>
              <a:buFont typeface="Arial"/>
              <a:buChar char="•"/>
            </a:pPr>
            <a:r>
              <a:rPr lang="en-GB" sz="2000">
                <a:solidFill>
                  <a:srgbClr val="1751A6"/>
                </a:solidFill>
                <a:latin typeface="Calibri"/>
                <a:ea typeface="Calibri"/>
                <a:cs typeface="Calibri"/>
                <a:sym typeface="Calibri"/>
              </a:rPr>
              <a:t>A majority of students who responded to the Survey have been to events at the PhD Chapter Hall. We should note that students who attend events are also more likely to respond to a Survey from the PhD Chapter.  </a:t>
            </a:r>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2000"/>
              <a:buFont typeface="Arial"/>
              <a:buChar char="•"/>
            </a:pPr>
            <a:r>
              <a:rPr lang="en-GB" sz="2000">
                <a:solidFill>
                  <a:srgbClr val="1751A6"/>
                </a:solidFill>
                <a:latin typeface="Calibri"/>
                <a:ea typeface="Calibri"/>
                <a:cs typeface="Calibri"/>
                <a:sym typeface="Calibri"/>
              </a:rPr>
              <a:t>Around 40% of students did not know that the Chapter hall can be used for studies, but a majority do not require this since their office space suffices. 20% would attempt to study at the Chapter Hall if they had access. </a:t>
            </a:r>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228600" marR="0" lvl="0" indent="-228600" algn="l" rtl="0">
              <a:lnSpc>
                <a:spcPct val="90000"/>
              </a:lnSpc>
              <a:spcBef>
                <a:spcPts val="0"/>
              </a:spcBef>
              <a:spcAft>
                <a:spcPts val="0"/>
              </a:spcAft>
              <a:buClr>
                <a:srgbClr val="BFD3F9"/>
              </a:buClr>
              <a:buSzPts val="2000"/>
              <a:buFont typeface="Arial"/>
              <a:buChar char="•"/>
            </a:pPr>
            <a:r>
              <a:rPr lang="en-GB" sz="2000">
                <a:solidFill>
                  <a:srgbClr val="1751A6"/>
                </a:solidFill>
                <a:latin typeface="Calibri"/>
                <a:ea typeface="Calibri"/>
                <a:cs typeface="Calibri"/>
                <a:sym typeface="Calibri"/>
              </a:rPr>
              <a:t>Overall very positive review of the events organised by the PhD Chapter in the PhD Chapter Hall. </a:t>
            </a:r>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a:p>
            <a:pPr marL="228600" marR="0" lvl="0" indent="-101600" algn="l" rtl="0">
              <a:lnSpc>
                <a:spcPct val="90000"/>
              </a:lnSpc>
              <a:spcBef>
                <a:spcPts val="0"/>
              </a:spcBef>
              <a:spcAft>
                <a:spcPts val="0"/>
              </a:spcAft>
              <a:buClr>
                <a:srgbClr val="BFD3F9"/>
              </a:buClr>
              <a:buSzPts val="2000"/>
              <a:buFont typeface="Arial"/>
              <a:buNone/>
            </a:pPr>
            <a:endParaRPr sz="2000">
              <a:solidFill>
                <a:srgbClr val="1751A6"/>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81"/>
          <p:cNvSpPr txBox="1">
            <a:spLocks noGrp="1"/>
          </p:cNvSpPr>
          <p:nvPr>
            <p:ph type="title"/>
          </p:nvPr>
        </p:nvSpPr>
        <p:spPr>
          <a:xfrm>
            <a:off x="1475509" y="2278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Branding and Perception (data)</a:t>
            </a:r>
            <a:endParaRPr sz="4000">
              <a:latin typeface="Figtree"/>
              <a:ea typeface="Figtree"/>
              <a:cs typeface="Figtree"/>
              <a:sym typeface="Figtree"/>
            </a:endParaRPr>
          </a:p>
        </p:txBody>
      </p:sp>
      <p:sp>
        <p:nvSpPr>
          <p:cNvPr id="1597" name="Google Shape;1597;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71</a:t>
            </a:fld>
            <a:endParaRPr/>
          </a:p>
        </p:txBody>
      </p:sp>
      <p:sp>
        <p:nvSpPr>
          <p:cNvPr id="1598" name="Google Shape;1598;p81"/>
          <p:cNvSpPr txBox="1"/>
          <p:nvPr/>
        </p:nvSpPr>
        <p:spPr>
          <a:xfrm>
            <a:off x="607291" y="2491270"/>
            <a:ext cx="4888346" cy="598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Q51</a:t>
            </a:r>
            <a:r>
              <a:rPr lang="en-GB" sz="1800">
                <a:solidFill>
                  <a:srgbClr val="1751A6"/>
                </a:solidFill>
                <a:latin typeface="Calibri"/>
                <a:ea typeface="Calibri"/>
                <a:cs typeface="Calibri"/>
                <a:sym typeface="Calibri"/>
              </a:rPr>
              <a:t>: Please rate how do you perceive the work done by the PhD Chapter (including councils) towards doctoral students.</a:t>
            </a:r>
            <a:endParaRPr/>
          </a:p>
        </p:txBody>
      </p:sp>
      <p:pic>
        <p:nvPicPr>
          <p:cNvPr id="1599" name="Google Shape;1599;p81"/>
          <p:cNvPicPr preferRelativeResize="0"/>
          <p:nvPr/>
        </p:nvPicPr>
        <p:blipFill rotWithShape="1">
          <a:blip r:embed="rId3">
            <a:alphaModFix/>
          </a:blip>
          <a:srcRect/>
          <a:stretch/>
        </p:blipFill>
        <p:spPr>
          <a:xfrm>
            <a:off x="674356" y="3512593"/>
            <a:ext cx="4189573" cy="1636456"/>
          </a:xfrm>
          <a:prstGeom prst="rect">
            <a:avLst/>
          </a:prstGeom>
          <a:noFill/>
          <a:ln>
            <a:noFill/>
          </a:ln>
        </p:spPr>
      </p:pic>
      <p:sp>
        <p:nvSpPr>
          <p:cNvPr id="1600" name="Google Shape;1600;p81"/>
          <p:cNvSpPr txBox="1"/>
          <p:nvPr/>
        </p:nvSpPr>
        <p:spPr>
          <a:xfrm>
            <a:off x="897733" y="3583709"/>
            <a:ext cx="1521598" cy="11514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D3F9"/>
              </a:buClr>
              <a:buSzPts val="1600"/>
              <a:buFont typeface="Arial"/>
              <a:buNone/>
            </a:pPr>
            <a:r>
              <a:rPr lang="en-GB" sz="1600">
                <a:solidFill>
                  <a:srgbClr val="C23310"/>
                </a:solidFill>
                <a:latin typeface="Calibri"/>
                <a:ea typeface="Calibri"/>
                <a:cs typeface="Calibri"/>
                <a:sym typeface="Calibri"/>
              </a:rPr>
              <a:t>They don’t care about doctoral students</a:t>
            </a:r>
            <a:endParaRPr/>
          </a:p>
        </p:txBody>
      </p:sp>
      <p:sp>
        <p:nvSpPr>
          <p:cNvPr id="1601" name="Google Shape;1601;p81"/>
          <p:cNvSpPr txBox="1"/>
          <p:nvPr/>
        </p:nvSpPr>
        <p:spPr>
          <a:xfrm>
            <a:off x="2325162" y="4041316"/>
            <a:ext cx="1083013"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F9BE00"/>
                </a:solidFill>
                <a:latin typeface="Calibri"/>
                <a:ea typeface="Calibri"/>
                <a:cs typeface="Calibri"/>
                <a:sym typeface="Calibri"/>
              </a:rPr>
              <a:t>Average</a:t>
            </a:r>
            <a:endParaRPr/>
          </a:p>
        </p:txBody>
      </p:sp>
      <p:sp>
        <p:nvSpPr>
          <p:cNvPr id="1602" name="Google Shape;1602;p81"/>
          <p:cNvSpPr txBox="1"/>
          <p:nvPr/>
        </p:nvSpPr>
        <p:spPr>
          <a:xfrm>
            <a:off x="2920882" y="3558775"/>
            <a:ext cx="2318924" cy="99040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D3F9"/>
              </a:buClr>
              <a:buSzPts val="1800"/>
              <a:buFont typeface="Arial"/>
              <a:buNone/>
            </a:pPr>
            <a:r>
              <a:rPr lang="en-GB" sz="1800">
                <a:solidFill>
                  <a:srgbClr val="FF8B4F"/>
                </a:solidFill>
                <a:latin typeface="Calibri"/>
                <a:ea typeface="Calibri"/>
                <a:cs typeface="Calibri"/>
                <a:sym typeface="Calibri"/>
              </a:rPr>
              <a:t>I have a high-regard for their work</a:t>
            </a:r>
            <a:endParaRPr/>
          </a:p>
        </p:txBody>
      </p:sp>
      <p:sp>
        <p:nvSpPr>
          <p:cNvPr id="1603" name="Google Shape;1603;p81"/>
          <p:cNvSpPr txBox="1"/>
          <p:nvPr/>
        </p:nvSpPr>
        <p:spPr>
          <a:xfrm>
            <a:off x="5360727" y="2488722"/>
            <a:ext cx="6831273" cy="598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Q52</a:t>
            </a:r>
            <a:r>
              <a:rPr lang="en-GB" sz="1800">
                <a:solidFill>
                  <a:srgbClr val="1751A6"/>
                </a:solidFill>
                <a:latin typeface="Calibri"/>
                <a:ea typeface="Calibri"/>
                <a:cs typeface="Calibri"/>
                <a:sym typeface="Calibri"/>
              </a:rPr>
              <a:t>: Please rate how do you perceive the work done by THS Central (excluding the PhD Chapter) towards doctoral students.</a:t>
            </a:r>
            <a:endParaRPr/>
          </a:p>
        </p:txBody>
      </p:sp>
      <p:pic>
        <p:nvPicPr>
          <p:cNvPr id="1604" name="Google Shape;1604;p81"/>
          <p:cNvPicPr preferRelativeResize="0"/>
          <p:nvPr/>
        </p:nvPicPr>
        <p:blipFill rotWithShape="1">
          <a:blip r:embed="rId4">
            <a:alphaModFix/>
          </a:blip>
          <a:srcRect/>
          <a:stretch/>
        </p:blipFill>
        <p:spPr>
          <a:xfrm>
            <a:off x="6138177" y="3095881"/>
            <a:ext cx="4743840" cy="1818123"/>
          </a:xfrm>
          <a:prstGeom prst="rect">
            <a:avLst/>
          </a:prstGeom>
          <a:noFill/>
          <a:ln>
            <a:noFill/>
          </a:ln>
        </p:spPr>
      </p:pic>
      <p:sp>
        <p:nvSpPr>
          <p:cNvPr id="1605" name="Google Shape;1605;p81"/>
          <p:cNvSpPr txBox="1"/>
          <p:nvPr/>
        </p:nvSpPr>
        <p:spPr>
          <a:xfrm>
            <a:off x="6546662" y="3414670"/>
            <a:ext cx="1521598" cy="11514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D3F9"/>
              </a:buClr>
              <a:buSzPts val="1600"/>
              <a:buFont typeface="Arial"/>
              <a:buNone/>
            </a:pPr>
            <a:r>
              <a:rPr lang="en-GB" sz="1600">
                <a:solidFill>
                  <a:srgbClr val="C23310"/>
                </a:solidFill>
                <a:latin typeface="Calibri"/>
                <a:ea typeface="Calibri"/>
                <a:cs typeface="Calibri"/>
                <a:sym typeface="Calibri"/>
              </a:rPr>
              <a:t>They don’t care about doctoral students</a:t>
            </a:r>
            <a:endParaRPr/>
          </a:p>
        </p:txBody>
      </p:sp>
      <p:sp>
        <p:nvSpPr>
          <p:cNvPr id="1606" name="Google Shape;1606;p81"/>
          <p:cNvSpPr txBox="1"/>
          <p:nvPr/>
        </p:nvSpPr>
        <p:spPr>
          <a:xfrm>
            <a:off x="8069093" y="3441376"/>
            <a:ext cx="1083013"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F9BE00"/>
                </a:solidFill>
                <a:latin typeface="Calibri"/>
                <a:ea typeface="Calibri"/>
                <a:cs typeface="Calibri"/>
                <a:sym typeface="Calibri"/>
              </a:rPr>
              <a:t>Average</a:t>
            </a:r>
            <a:endParaRPr/>
          </a:p>
        </p:txBody>
      </p:sp>
      <p:sp>
        <p:nvSpPr>
          <p:cNvPr id="1607" name="Google Shape;1607;p81"/>
          <p:cNvSpPr txBox="1"/>
          <p:nvPr/>
        </p:nvSpPr>
        <p:spPr>
          <a:xfrm>
            <a:off x="9049223" y="3315204"/>
            <a:ext cx="2318924" cy="99040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D3F9"/>
              </a:buClr>
              <a:buSzPts val="1800"/>
              <a:buFont typeface="Arial"/>
              <a:buNone/>
            </a:pPr>
            <a:r>
              <a:rPr lang="en-GB" sz="1800">
                <a:solidFill>
                  <a:srgbClr val="FF8B4F"/>
                </a:solidFill>
                <a:latin typeface="Calibri"/>
                <a:ea typeface="Calibri"/>
                <a:cs typeface="Calibri"/>
                <a:sym typeface="Calibri"/>
              </a:rPr>
              <a:t>I have a high-regard for their work</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72</a:t>
            </a:fld>
            <a:endParaRPr/>
          </a:p>
        </p:txBody>
      </p:sp>
      <p:sp>
        <p:nvSpPr>
          <p:cNvPr id="1613" name="Google Shape;1613;p82"/>
          <p:cNvSpPr txBox="1"/>
          <p:nvPr/>
        </p:nvSpPr>
        <p:spPr>
          <a:xfrm>
            <a:off x="487216" y="1948137"/>
            <a:ext cx="5276274" cy="598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Q55</a:t>
            </a:r>
            <a:r>
              <a:rPr lang="en-GB" sz="1800">
                <a:solidFill>
                  <a:srgbClr val="1751A6"/>
                </a:solidFill>
                <a:latin typeface="Calibri"/>
                <a:ea typeface="Calibri"/>
                <a:cs typeface="Calibri"/>
                <a:sym typeface="Calibri"/>
              </a:rPr>
              <a:t>: Please rate how do you perceive the work done by KTH as a whole (Management Office, President of KTH) towards doctoral students.</a:t>
            </a:r>
            <a:endParaRPr/>
          </a:p>
        </p:txBody>
      </p:sp>
      <p:pic>
        <p:nvPicPr>
          <p:cNvPr id="1614" name="Google Shape;1614;p82"/>
          <p:cNvPicPr preferRelativeResize="0"/>
          <p:nvPr/>
        </p:nvPicPr>
        <p:blipFill rotWithShape="1">
          <a:blip r:embed="rId3">
            <a:alphaModFix/>
          </a:blip>
          <a:srcRect/>
          <a:stretch/>
        </p:blipFill>
        <p:spPr>
          <a:xfrm>
            <a:off x="222377" y="3254930"/>
            <a:ext cx="5392592" cy="2108085"/>
          </a:xfrm>
          <a:prstGeom prst="rect">
            <a:avLst/>
          </a:prstGeom>
          <a:noFill/>
          <a:ln>
            <a:noFill/>
          </a:ln>
        </p:spPr>
      </p:pic>
      <p:sp>
        <p:nvSpPr>
          <p:cNvPr id="1615" name="Google Shape;1615;p82"/>
          <p:cNvSpPr txBox="1">
            <a:spLocks noGrp="1"/>
          </p:cNvSpPr>
          <p:nvPr>
            <p:ph type="title"/>
          </p:nvPr>
        </p:nvSpPr>
        <p:spPr>
          <a:xfrm>
            <a:off x="1475509" y="2278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Branding and Perception (data)</a:t>
            </a:r>
            <a:endParaRPr sz="4000">
              <a:latin typeface="Figtree"/>
              <a:ea typeface="Figtree"/>
              <a:cs typeface="Figtree"/>
              <a:sym typeface="Figtree"/>
            </a:endParaRPr>
          </a:p>
        </p:txBody>
      </p:sp>
      <p:sp>
        <p:nvSpPr>
          <p:cNvPr id="1616" name="Google Shape;1616;p82"/>
          <p:cNvSpPr txBox="1"/>
          <p:nvPr/>
        </p:nvSpPr>
        <p:spPr>
          <a:xfrm>
            <a:off x="942005" y="3562099"/>
            <a:ext cx="1521598" cy="11514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D3F9"/>
              </a:buClr>
              <a:buSzPts val="1600"/>
              <a:buFont typeface="Arial"/>
              <a:buNone/>
            </a:pPr>
            <a:r>
              <a:rPr lang="en-GB" sz="1600">
                <a:solidFill>
                  <a:srgbClr val="C23310"/>
                </a:solidFill>
                <a:latin typeface="Calibri"/>
                <a:ea typeface="Calibri"/>
                <a:cs typeface="Calibri"/>
                <a:sym typeface="Calibri"/>
              </a:rPr>
              <a:t>They don’t care about doctoral students</a:t>
            </a:r>
            <a:endParaRPr/>
          </a:p>
        </p:txBody>
      </p:sp>
      <p:sp>
        <p:nvSpPr>
          <p:cNvPr id="1617" name="Google Shape;1617;p82"/>
          <p:cNvSpPr txBox="1"/>
          <p:nvPr/>
        </p:nvSpPr>
        <p:spPr>
          <a:xfrm>
            <a:off x="2719855" y="3585855"/>
            <a:ext cx="1083013"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F9BE00"/>
                </a:solidFill>
                <a:latin typeface="Calibri"/>
                <a:ea typeface="Calibri"/>
                <a:cs typeface="Calibri"/>
                <a:sym typeface="Calibri"/>
              </a:rPr>
              <a:t>Average</a:t>
            </a:r>
            <a:endParaRPr/>
          </a:p>
        </p:txBody>
      </p:sp>
      <p:sp>
        <p:nvSpPr>
          <p:cNvPr id="1618" name="Google Shape;1618;p82"/>
          <p:cNvSpPr txBox="1"/>
          <p:nvPr/>
        </p:nvSpPr>
        <p:spPr>
          <a:xfrm>
            <a:off x="3618320" y="3723170"/>
            <a:ext cx="2318924" cy="99040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D3F9"/>
              </a:buClr>
              <a:buSzPts val="1800"/>
              <a:buFont typeface="Arial"/>
              <a:buNone/>
            </a:pPr>
            <a:r>
              <a:rPr lang="en-GB" sz="1800">
                <a:solidFill>
                  <a:srgbClr val="FF8B4F"/>
                </a:solidFill>
                <a:latin typeface="Calibri"/>
                <a:ea typeface="Calibri"/>
                <a:cs typeface="Calibri"/>
                <a:sym typeface="Calibri"/>
              </a:rPr>
              <a:t>I have a high-regard for their work</a:t>
            </a:r>
            <a:endParaRPr/>
          </a:p>
        </p:txBody>
      </p:sp>
      <p:sp>
        <p:nvSpPr>
          <p:cNvPr id="1619" name="Google Shape;1619;p82"/>
          <p:cNvSpPr txBox="1"/>
          <p:nvPr/>
        </p:nvSpPr>
        <p:spPr>
          <a:xfrm>
            <a:off x="6379055" y="1948136"/>
            <a:ext cx="4510617" cy="598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Q54</a:t>
            </a:r>
            <a:r>
              <a:rPr lang="en-GB" sz="1800">
                <a:solidFill>
                  <a:srgbClr val="1751A6"/>
                </a:solidFill>
                <a:latin typeface="Calibri"/>
                <a:ea typeface="Calibri"/>
                <a:cs typeface="Calibri"/>
                <a:sym typeface="Calibri"/>
              </a:rPr>
              <a:t>: Please rate how do you perceive the work done by your school towards doctoral students.</a:t>
            </a:r>
            <a:endParaRPr/>
          </a:p>
        </p:txBody>
      </p:sp>
      <p:pic>
        <p:nvPicPr>
          <p:cNvPr id="1620" name="Google Shape;1620;p82"/>
          <p:cNvPicPr preferRelativeResize="0"/>
          <p:nvPr/>
        </p:nvPicPr>
        <p:blipFill rotWithShape="1">
          <a:blip r:embed="rId4">
            <a:alphaModFix/>
          </a:blip>
          <a:srcRect/>
          <a:stretch/>
        </p:blipFill>
        <p:spPr>
          <a:xfrm>
            <a:off x="6239270" y="3345378"/>
            <a:ext cx="5268698" cy="2017637"/>
          </a:xfrm>
          <a:prstGeom prst="rect">
            <a:avLst/>
          </a:prstGeom>
          <a:noFill/>
          <a:ln>
            <a:noFill/>
          </a:ln>
        </p:spPr>
      </p:pic>
      <p:sp>
        <p:nvSpPr>
          <p:cNvPr id="1621" name="Google Shape;1621;p82"/>
          <p:cNvSpPr txBox="1"/>
          <p:nvPr/>
        </p:nvSpPr>
        <p:spPr>
          <a:xfrm>
            <a:off x="6700878" y="3562099"/>
            <a:ext cx="1521598" cy="11514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D3F9"/>
              </a:buClr>
              <a:buSzPts val="1600"/>
              <a:buFont typeface="Arial"/>
              <a:buNone/>
            </a:pPr>
            <a:r>
              <a:rPr lang="en-GB" sz="1600">
                <a:solidFill>
                  <a:srgbClr val="C23310"/>
                </a:solidFill>
                <a:latin typeface="Calibri"/>
                <a:ea typeface="Calibri"/>
                <a:cs typeface="Calibri"/>
                <a:sym typeface="Calibri"/>
              </a:rPr>
              <a:t>They don’t care about doctoral students</a:t>
            </a:r>
            <a:endParaRPr/>
          </a:p>
        </p:txBody>
      </p:sp>
      <p:sp>
        <p:nvSpPr>
          <p:cNvPr id="1622" name="Google Shape;1622;p82"/>
          <p:cNvSpPr txBox="1"/>
          <p:nvPr/>
        </p:nvSpPr>
        <p:spPr>
          <a:xfrm>
            <a:off x="8478728" y="3585855"/>
            <a:ext cx="1083013"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F9BE00"/>
                </a:solidFill>
                <a:latin typeface="Calibri"/>
                <a:ea typeface="Calibri"/>
                <a:cs typeface="Calibri"/>
                <a:sym typeface="Calibri"/>
              </a:rPr>
              <a:t>Average</a:t>
            </a:r>
            <a:endParaRPr/>
          </a:p>
        </p:txBody>
      </p:sp>
      <p:sp>
        <p:nvSpPr>
          <p:cNvPr id="1623" name="Google Shape;1623;p82"/>
          <p:cNvSpPr txBox="1"/>
          <p:nvPr/>
        </p:nvSpPr>
        <p:spPr>
          <a:xfrm>
            <a:off x="9377193" y="3723170"/>
            <a:ext cx="2318924" cy="99040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D3F9"/>
              </a:buClr>
              <a:buSzPts val="1800"/>
              <a:buFont typeface="Arial"/>
              <a:buNone/>
            </a:pPr>
            <a:r>
              <a:rPr lang="en-GB" sz="1800">
                <a:solidFill>
                  <a:srgbClr val="FF8B4F"/>
                </a:solidFill>
                <a:latin typeface="Calibri"/>
                <a:ea typeface="Calibri"/>
                <a:cs typeface="Calibri"/>
                <a:sym typeface="Calibri"/>
              </a:rPr>
              <a:t>I have a high-regard for their work</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28" name="Google Shape;1628;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73</a:t>
            </a:fld>
            <a:endParaRPr/>
          </a:p>
        </p:txBody>
      </p:sp>
      <p:sp>
        <p:nvSpPr>
          <p:cNvPr id="1629" name="Google Shape;1629;p83"/>
          <p:cNvSpPr txBox="1"/>
          <p:nvPr/>
        </p:nvSpPr>
        <p:spPr>
          <a:xfrm>
            <a:off x="3688087" y="2183846"/>
            <a:ext cx="5188059" cy="598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Q53</a:t>
            </a:r>
            <a:r>
              <a:rPr lang="en-GB" sz="1800">
                <a:solidFill>
                  <a:srgbClr val="1751A6"/>
                </a:solidFill>
                <a:latin typeface="Calibri"/>
                <a:ea typeface="Calibri"/>
                <a:cs typeface="Calibri"/>
                <a:sym typeface="Calibri"/>
              </a:rPr>
              <a:t>: Please rate how do you perceive the work done by Labour Unions (SULF, ST, Sveriges Ingenjör) towards doctoral students at KTH.</a:t>
            </a:r>
            <a:endParaRPr/>
          </a:p>
        </p:txBody>
      </p:sp>
      <p:pic>
        <p:nvPicPr>
          <p:cNvPr id="1630" name="Google Shape;1630;p83"/>
          <p:cNvPicPr preferRelativeResize="0"/>
          <p:nvPr/>
        </p:nvPicPr>
        <p:blipFill rotWithShape="1">
          <a:blip r:embed="rId3">
            <a:alphaModFix/>
          </a:blip>
          <a:srcRect/>
          <a:stretch/>
        </p:blipFill>
        <p:spPr>
          <a:xfrm>
            <a:off x="3711525" y="3281175"/>
            <a:ext cx="5289319" cy="2098690"/>
          </a:xfrm>
          <a:prstGeom prst="rect">
            <a:avLst/>
          </a:prstGeom>
          <a:noFill/>
          <a:ln>
            <a:noFill/>
          </a:ln>
        </p:spPr>
      </p:pic>
      <p:sp>
        <p:nvSpPr>
          <p:cNvPr id="1631" name="Google Shape;1631;p83"/>
          <p:cNvSpPr txBox="1">
            <a:spLocks noGrp="1"/>
          </p:cNvSpPr>
          <p:nvPr>
            <p:ph type="title"/>
          </p:nvPr>
        </p:nvSpPr>
        <p:spPr>
          <a:xfrm>
            <a:off x="1475509" y="2278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Branding and Perception (data)</a:t>
            </a:r>
            <a:endParaRPr sz="4000">
              <a:latin typeface="Figtree"/>
              <a:ea typeface="Figtree"/>
              <a:cs typeface="Figtree"/>
              <a:sym typeface="Figtree"/>
            </a:endParaRPr>
          </a:p>
        </p:txBody>
      </p:sp>
      <p:sp>
        <p:nvSpPr>
          <p:cNvPr id="1632" name="Google Shape;1632;p83"/>
          <p:cNvSpPr txBox="1"/>
          <p:nvPr/>
        </p:nvSpPr>
        <p:spPr>
          <a:xfrm>
            <a:off x="4164711" y="3325493"/>
            <a:ext cx="1521598" cy="11514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D3F9"/>
              </a:buClr>
              <a:buSzPts val="1600"/>
              <a:buFont typeface="Arial"/>
              <a:buNone/>
            </a:pPr>
            <a:r>
              <a:rPr lang="en-GB" sz="1600">
                <a:solidFill>
                  <a:srgbClr val="C23310"/>
                </a:solidFill>
                <a:latin typeface="Calibri"/>
                <a:ea typeface="Calibri"/>
                <a:cs typeface="Calibri"/>
                <a:sym typeface="Calibri"/>
              </a:rPr>
              <a:t>They don’t care about doctoral students</a:t>
            </a:r>
            <a:endParaRPr/>
          </a:p>
        </p:txBody>
      </p:sp>
      <p:sp>
        <p:nvSpPr>
          <p:cNvPr id="1633" name="Google Shape;1633;p83"/>
          <p:cNvSpPr txBox="1"/>
          <p:nvPr/>
        </p:nvSpPr>
        <p:spPr>
          <a:xfrm>
            <a:off x="5687142" y="3352199"/>
            <a:ext cx="1083013" cy="3690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a:solidFill>
                  <a:srgbClr val="F9BE00"/>
                </a:solidFill>
                <a:latin typeface="Calibri"/>
                <a:ea typeface="Calibri"/>
                <a:cs typeface="Calibri"/>
                <a:sym typeface="Calibri"/>
              </a:rPr>
              <a:t>Average</a:t>
            </a:r>
            <a:endParaRPr/>
          </a:p>
        </p:txBody>
      </p:sp>
      <p:sp>
        <p:nvSpPr>
          <p:cNvPr id="1634" name="Google Shape;1634;p83"/>
          <p:cNvSpPr txBox="1"/>
          <p:nvPr/>
        </p:nvSpPr>
        <p:spPr>
          <a:xfrm>
            <a:off x="6667272" y="3226027"/>
            <a:ext cx="2318924" cy="99040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D3F9"/>
              </a:buClr>
              <a:buSzPts val="1800"/>
              <a:buFont typeface="Arial"/>
              <a:buNone/>
            </a:pPr>
            <a:r>
              <a:rPr lang="en-GB" sz="1800">
                <a:solidFill>
                  <a:srgbClr val="FF8B4F"/>
                </a:solidFill>
                <a:latin typeface="Calibri"/>
                <a:ea typeface="Calibri"/>
                <a:cs typeface="Calibri"/>
                <a:sym typeface="Calibri"/>
              </a:rPr>
              <a:t>I have a high-regard for their work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title"/>
          </p:nvPr>
        </p:nvSpPr>
        <p:spPr>
          <a:xfrm>
            <a:off x="1562818" y="27850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Figtree"/>
              <a:buNone/>
            </a:pPr>
            <a:r>
              <a:rPr lang="en-GB" sz="4000">
                <a:latin typeface="Figtree"/>
                <a:ea typeface="Figtree"/>
                <a:cs typeface="Figtree"/>
                <a:sym typeface="Figtree"/>
              </a:rPr>
              <a:t>Labour Unions (data)</a:t>
            </a:r>
            <a:endParaRPr sz="4000">
              <a:latin typeface="Figtree"/>
              <a:ea typeface="Figtree"/>
              <a:cs typeface="Figtree"/>
              <a:sym typeface="Figtree"/>
            </a:endParaRPr>
          </a:p>
        </p:txBody>
      </p:sp>
      <p:sp>
        <p:nvSpPr>
          <p:cNvPr id="228" name="Google Shape;2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229" name="Google Shape;229;p11"/>
          <p:cNvSpPr txBox="1"/>
          <p:nvPr/>
        </p:nvSpPr>
        <p:spPr>
          <a:xfrm>
            <a:off x="285838" y="1889993"/>
            <a:ext cx="4943475" cy="11254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Q6</a:t>
            </a:r>
            <a:r>
              <a:rPr lang="en-GB" sz="1800">
                <a:solidFill>
                  <a:srgbClr val="1751A6"/>
                </a:solidFill>
                <a:latin typeface="Calibri"/>
                <a:ea typeface="Calibri"/>
                <a:cs typeface="Calibri"/>
                <a:sym typeface="Calibri"/>
              </a:rPr>
              <a:t>: Are you currently a member of a trade union? Do not mistake the Labour Unions for the Student Union at KTH (THS)! Example of Trade Unions are SULF, Engineers of Sweden (Sveriges Ingenjörer) and ST.</a:t>
            </a:r>
            <a:endParaRPr/>
          </a:p>
        </p:txBody>
      </p:sp>
      <p:pic>
        <p:nvPicPr>
          <p:cNvPr id="230" name="Google Shape;230;p11"/>
          <p:cNvPicPr preferRelativeResize="0"/>
          <p:nvPr/>
        </p:nvPicPr>
        <p:blipFill rotWithShape="1">
          <a:blip r:embed="rId3">
            <a:alphaModFix/>
          </a:blip>
          <a:srcRect/>
          <a:stretch/>
        </p:blipFill>
        <p:spPr>
          <a:xfrm>
            <a:off x="285837" y="3301327"/>
            <a:ext cx="4943475" cy="2362200"/>
          </a:xfrm>
          <a:prstGeom prst="rect">
            <a:avLst/>
          </a:prstGeom>
          <a:noFill/>
          <a:ln>
            <a:noFill/>
          </a:ln>
        </p:spPr>
      </p:pic>
      <p:pic>
        <p:nvPicPr>
          <p:cNvPr id="231" name="Google Shape;231;p11"/>
          <p:cNvPicPr preferRelativeResize="0"/>
          <p:nvPr/>
        </p:nvPicPr>
        <p:blipFill rotWithShape="1">
          <a:blip r:embed="rId4">
            <a:alphaModFix/>
          </a:blip>
          <a:srcRect/>
          <a:stretch/>
        </p:blipFill>
        <p:spPr>
          <a:xfrm>
            <a:off x="6418096" y="1604068"/>
            <a:ext cx="5168804" cy="2019300"/>
          </a:xfrm>
          <a:prstGeom prst="rect">
            <a:avLst/>
          </a:prstGeom>
          <a:noFill/>
          <a:ln>
            <a:noFill/>
          </a:ln>
        </p:spPr>
      </p:pic>
      <p:sp>
        <p:nvSpPr>
          <p:cNvPr id="232" name="Google Shape;232;p11"/>
          <p:cNvSpPr txBox="1"/>
          <p:nvPr/>
        </p:nvSpPr>
        <p:spPr>
          <a:xfrm>
            <a:off x="6319166" y="3623368"/>
            <a:ext cx="5872834" cy="28166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600"/>
              <a:buFont typeface="Arial"/>
              <a:buNone/>
            </a:pPr>
            <a:r>
              <a:rPr lang="en-GB" sz="1600">
                <a:solidFill>
                  <a:srgbClr val="C23310"/>
                </a:solidFill>
                <a:latin typeface="Calibri"/>
                <a:ea typeface="Calibri"/>
                <a:cs typeface="Calibri"/>
                <a:sym typeface="Calibri"/>
              </a:rPr>
              <a:t>No one told me to be a member / I didn't know it existed</a:t>
            </a:r>
            <a:endParaRPr/>
          </a:p>
          <a:p>
            <a:pPr marL="0" marR="0" lvl="0" indent="0" algn="l" rtl="0">
              <a:lnSpc>
                <a:spcPct val="90000"/>
              </a:lnSpc>
              <a:spcBef>
                <a:spcPts val="0"/>
              </a:spcBef>
              <a:spcAft>
                <a:spcPts val="0"/>
              </a:spcAft>
              <a:buClr>
                <a:srgbClr val="BFD3F9"/>
              </a:buClr>
              <a:buSzPts val="1600"/>
              <a:buFont typeface="Arial"/>
              <a:buNone/>
            </a:pPr>
            <a:r>
              <a:rPr lang="en-GB" sz="1600">
                <a:solidFill>
                  <a:srgbClr val="507CB6"/>
                </a:solidFill>
                <a:latin typeface="Calibri"/>
                <a:ea typeface="Calibri"/>
                <a:cs typeface="Calibri"/>
                <a:sym typeface="Calibri"/>
              </a:rPr>
              <a:t>I do not know what a trade union is for / what it does</a:t>
            </a:r>
            <a:endParaRPr/>
          </a:p>
          <a:p>
            <a:pPr marL="0" marR="0" lvl="0" indent="0" algn="l" rtl="0">
              <a:lnSpc>
                <a:spcPct val="90000"/>
              </a:lnSpc>
              <a:spcBef>
                <a:spcPts val="0"/>
              </a:spcBef>
              <a:spcAft>
                <a:spcPts val="0"/>
              </a:spcAft>
              <a:buClr>
                <a:srgbClr val="BFD3F9"/>
              </a:buClr>
              <a:buSzPts val="1600"/>
              <a:buFont typeface="Arial"/>
              <a:buNone/>
            </a:pPr>
            <a:r>
              <a:rPr lang="en-GB" sz="1600">
                <a:solidFill>
                  <a:srgbClr val="D0CECE"/>
                </a:solidFill>
                <a:latin typeface="Calibri"/>
                <a:ea typeface="Calibri"/>
                <a:cs typeface="Calibri"/>
                <a:sym typeface="Calibri"/>
              </a:rPr>
              <a:t>There are no relevant benefits in associating to one</a:t>
            </a:r>
            <a:endParaRPr/>
          </a:p>
          <a:p>
            <a:pPr marL="0" marR="0" lvl="0" indent="0" algn="l" rtl="0">
              <a:lnSpc>
                <a:spcPct val="90000"/>
              </a:lnSpc>
              <a:spcBef>
                <a:spcPts val="0"/>
              </a:spcBef>
              <a:spcAft>
                <a:spcPts val="0"/>
              </a:spcAft>
              <a:buClr>
                <a:srgbClr val="BFD3F9"/>
              </a:buClr>
              <a:buSzPts val="1600"/>
              <a:buFont typeface="Arial"/>
              <a:buNone/>
            </a:pPr>
            <a:r>
              <a:rPr lang="en-GB" sz="1600">
                <a:solidFill>
                  <a:srgbClr val="F9BE00"/>
                </a:solidFill>
                <a:latin typeface="Calibri"/>
                <a:ea typeface="Calibri"/>
                <a:cs typeface="Calibri"/>
                <a:sym typeface="Calibri"/>
              </a:rPr>
              <a:t>I do not perceive their work as being useful</a:t>
            </a:r>
            <a:endParaRPr/>
          </a:p>
          <a:p>
            <a:pPr marL="0" marR="0" lvl="0" indent="0" algn="l" rtl="0">
              <a:lnSpc>
                <a:spcPct val="90000"/>
              </a:lnSpc>
              <a:spcBef>
                <a:spcPts val="0"/>
              </a:spcBef>
              <a:spcAft>
                <a:spcPts val="0"/>
              </a:spcAft>
              <a:buClr>
                <a:srgbClr val="BFD3F9"/>
              </a:buClr>
              <a:buSzPts val="1600"/>
              <a:buFont typeface="Arial"/>
              <a:buNone/>
            </a:pPr>
            <a:r>
              <a:rPr lang="en-GB" sz="1600">
                <a:solidFill>
                  <a:srgbClr val="6BC8CD"/>
                </a:solidFill>
                <a:latin typeface="Calibri"/>
                <a:ea typeface="Calibri"/>
                <a:cs typeface="Calibri"/>
                <a:sym typeface="Calibri"/>
              </a:rPr>
              <a:t>I do not want to pay the monthly fee</a:t>
            </a:r>
            <a:endParaRPr/>
          </a:p>
          <a:p>
            <a:pPr marL="0" marR="0" lvl="0" indent="0" algn="l" rtl="0">
              <a:lnSpc>
                <a:spcPct val="90000"/>
              </a:lnSpc>
              <a:spcBef>
                <a:spcPts val="0"/>
              </a:spcBef>
              <a:spcAft>
                <a:spcPts val="0"/>
              </a:spcAft>
              <a:buClr>
                <a:srgbClr val="BFD3F9"/>
              </a:buClr>
              <a:buSzPts val="1600"/>
              <a:buFont typeface="Arial"/>
              <a:buNone/>
            </a:pPr>
            <a:r>
              <a:rPr lang="en-GB" sz="1600">
                <a:solidFill>
                  <a:srgbClr val="FF8B4F"/>
                </a:solidFill>
                <a:latin typeface="Calibri"/>
                <a:ea typeface="Calibri"/>
                <a:cs typeface="Calibri"/>
                <a:sym typeface="Calibri"/>
              </a:rPr>
              <a:t>I will not stay in Sweden after my studies</a:t>
            </a:r>
            <a:endParaRPr/>
          </a:p>
          <a:p>
            <a:pPr marL="0" marR="0" lvl="0" indent="0" algn="l" rtl="0">
              <a:lnSpc>
                <a:spcPct val="90000"/>
              </a:lnSpc>
              <a:spcBef>
                <a:spcPts val="0"/>
              </a:spcBef>
              <a:spcAft>
                <a:spcPts val="0"/>
              </a:spcAft>
              <a:buClr>
                <a:srgbClr val="BFD3F9"/>
              </a:buClr>
              <a:buSzPts val="1600"/>
              <a:buFont typeface="Arial"/>
              <a:buNone/>
            </a:pPr>
            <a:r>
              <a:rPr lang="en-GB" sz="1600">
                <a:solidFill>
                  <a:srgbClr val="7D5E90"/>
                </a:solidFill>
                <a:latin typeface="Calibri"/>
                <a:ea typeface="Calibri"/>
                <a:cs typeface="Calibri"/>
                <a:sym typeface="Calibri"/>
              </a:rPr>
              <a:t>There are no reasons at all for me to be a member</a:t>
            </a:r>
            <a:endParaRPr/>
          </a:p>
          <a:p>
            <a:pPr marL="0" marR="0" lvl="0" indent="0" algn="l" rtl="0">
              <a:lnSpc>
                <a:spcPct val="90000"/>
              </a:lnSpc>
              <a:spcBef>
                <a:spcPts val="0"/>
              </a:spcBef>
              <a:spcAft>
                <a:spcPts val="0"/>
              </a:spcAft>
              <a:buClr>
                <a:srgbClr val="BFD3F9"/>
              </a:buClr>
              <a:buSzPts val="1600"/>
              <a:buFont typeface="Arial"/>
              <a:buNone/>
            </a:pPr>
            <a:r>
              <a:rPr lang="en-GB" sz="1600">
                <a:solidFill>
                  <a:srgbClr val="D25F90"/>
                </a:solidFill>
                <a:latin typeface="Calibri"/>
                <a:ea typeface="Calibri"/>
                <a:cs typeface="Calibri"/>
                <a:sym typeface="Calibri"/>
              </a:rPr>
              <a:t>Other (please specify)</a:t>
            </a:r>
            <a:endParaRPr/>
          </a:p>
          <a:p>
            <a:pPr marL="457200" marR="0" lvl="1" indent="0" algn="l" rtl="0">
              <a:lnSpc>
                <a:spcPct val="90000"/>
              </a:lnSpc>
              <a:spcBef>
                <a:spcPts val="0"/>
              </a:spcBef>
              <a:spcAft>
                <a:spcPts val="0"/>
              </a:spcAft>
              <a:buClr>
                <a:srgbClr val="BFD3F9"/>
              </a:buClr>
              <a:buSzPts val="1600"/>
              <a:buFont typeface="Arial"/>
              <a:buNone/>
            </a:pPr>
            <a:r>
              <a:rPr lang="en-GB" sz="1600" b="0" i="0" u="none" strike="noStrike" cap="none">
                <a:solidFill>
                  <a:srgbClr val="D25F90"/>
                </a:solidFill>
                <a:latin typeface="Calibri"/>
                <a:ea typeface="Calibri"/>
                <a:cs typeface="Calibri"/>
                <a:sym typeface="Calibri"/>
              </a:rPr>
              <a:t>People are mainly in the process of still choosing the right one or planning to join one soon</a:t>
            </a:r>
            <a:endParaRPr/>
          </a:p>
          <a:p>
            <a:pPr marL="228600" marR="0" lvl="0" indent="-127000" algn="l" rtl="0">
              <a:lnSpc>
                <a:spcPct val="90000"/>
              </a:lnSpc>
              <a:spcBef>
                <a:spcPts val="0"/>
              </a:spcBef>
              <a:spcAft>
                <a:spcPts val="0"/>
              </a:spcAft>
              <a:buClr>
                <a:srgbClr val="BFD3F9"/>
              </a:buClr>
              <a:buSzPts val="1600"/>
              <a:buFont typeface="Noto Sans Symbols"/>
              <a:buNone/>
            </a:pPr>
            <a:endParaRPr sz="1600">
              <a:solidFill>
                <a:srgbClr val="1751A6"/>
              </a:solidFill>
              <a:latin typeface="Calibri"/>
              <a:ea typeface="Calibri"/>
              <a:cs typeface="Calibri"/>
              <a:sym typeface="Calibri"/>
            </a:endParaRPr>
          </a:p>
        </p:txBody>
      </p:sp>
      <p:sp>
        <p:nvSpPr>
          <p:cNvPr id="233" name="Google Shape;233;p11"/>
          <p:cNvSpPr txBox="1"/>
          <p:nvPr/>
        </p:nvSpPr>
        <p:spPr>
          <a:xfrm>
            <a:off x="6402173" y="868315"/>
            <a:ext cx="5034635" cy="7357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BFD3F9"/>
              </a:buClr>
              <a:buSzPts val="1800"/>
              <a:buFont typeface="Arial"/>
              <a:buNone/>
            </a:pPr>
            <a:r>
              <a:rPr lang="en-GB" sz="1800" b="1">
                <a:solidFill>
                  <a:srgbClr val="1751A6"/>
                </a:solidFill>
                <a:latin typeface="Calibri"/>
                <a:ea typeface="Calibri"/>
                <a:cs typeface="Calibri"/>
                <a:sym typeface="Calibri"/>
              </a:rPr>
              <a:t>Q8</a:t>
            </a:r>
            <a:r>
              <a:rPr lang="en-GB" sz="1800">
                <a:solidFill>
                  <a:srgbClr val="1751A6"/>
                </a:solidFill>
                <a:latin typeface="Calibri"/>
                <a:ea typeface="Calibri"/>
                <a:cs typeface="Calibri"/>
                <a:sym typeface="Calibri"/>
              </a:rPr>
              <a:t>: Why are you not a member of a Labour Union? (Select all that apply)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2"/>
          <p:cNvPicPr preferRelativeResize="0"/>
          <p:nvPr/>
        </p:nvPicPr>
        <p:blipFill rotWithShape="1">
          <a:blip r:embed="rId3">
            <a:alphaModFix/>
          </a:blip>
          <a:srcRect/>
          <a:stretch/>
        </p:blipFill>
        <p:spPr>
          <a:xfrm>
            <a:off x="-82554" y="-79733"/>
            <a:ext cx="12357107" cy="6877348"/>
          </a:xfrm>
          <a:prstGeom prst="rect">
            <a:avLst/>
          </a:prstGeom>
          <a:noFill/>
          <a:ln>
            <a:noFill/>
          </a:ln>
        </p:spPr>
      </p:pic>
      <p:sp>
        <p:nvSpPr>
          <p:cNvPr id="239" name="Google Shape;239;p12"/>
          <p:cNvSpPr txBox="1">
            <a:spLocks noGrp="1"/>
          </p:cNvSpPr>
          <p:nvPr>
            <p:ph type="title"/>
          </p:nvPr>
        </p:nvSpPr>
        <p:spPr>
          <a:xfrm>
            <a:off x="503405" y="-383775"/>
            <a:ext cx="1118518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Figtree"/>
              <a:buNone/>
            </a:pPr>
            <a:r>
              <a:rPr lang="en-GB" sz="4000">
                <a:solidFill>
                  <a:schemeClr val="lt1"/>
                </a:solidFill>
                <a:latin typeface="Figtree"/>
                <a:ea typeface="Figtree"/>
                <a:cs typeface="Figtree"/>
                <a:sym typeface="Figtree"/>
              </a:rPr>
              <a:t>PhD Salary Ladder</a:t>
            </a:r>
            <a:endParaRPr sz="4000">
              <a:solidFill>
                <a:schemeClr val="lt1"/>
              </a:solidFill>
              <a:latin typeface="Figtree"/>
              <a:ea typeface="Figtree"/>
              <a:cs typeface="Figtree"/>
              <a:sym typeface="Figtree"/>
            </a:endParaRPr>
          </a:p>
        </p:txBody>
      </p:sp>
      <p:sp>
        <p:nvSpPr>
          <p:cNvPr id="240" name="Google Shape;24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pic>
        <p:nvPicPr>
          <p:cNvPr id="241" name="Google Shape;241;p12"/>
          <p:cNvPicPr preferRelativeResize="0"/>
          <p:nvPr/>
        </p:nvPicPr>
        <p:blipFill rotWithShape="1">
          <a:blip r:embed="rId4">
            <a:alphaModFix/>
          </a:blip>
          <a:srcRect/>
          <a:stretch/>
        </p:blipFill>
        <p:spPr>
          <a:xfrm>
            <a:off x="2278967" y="955217"/>
            <a:ext cx="7634062" cy="5324993"/>
          </a:xfrm>
          <a:prstGeom prst="rect">
            <a:avLst/>
          </a:prstGeom>
          <a:noFill/>
          <a:ln>
            <a:noFill/>
          </a:ln>
        </p:spPr>
      </p:pic>
      <p:sp>
        <p:nvSpPr>
          <p:cNvPr id="242" name="Google Shape;242;p12"/>
          <p:cNvSpPr txBox="1"/>
          <p:nvPr/>
        </p:nvSpPr>
        <p:spPr>
          <a:xfrm>
            <a:off x="5880817" y="2075966"/>
            <a:ext cx="445506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2F5496"/>
                </a:solidFill>
                <a:latin typeface="Calibri"/>
                <a:ea typeface="Calibri"/>
                <a:cs typeface="Calibri"/>
                <a:sym typeface="Calibri"/>
              </a:rPr>
              <a:t>Current System:</a:t>
            </a:r>
            <a:br>
              <a:rPr lang="en-GB" sz="1800" b="1">
                <a:solidFill>
                  <a:srgbClr val="2F5496"/>
                </a:solidFill>
                <a:latin typeface="Calibri"/>
                <a:ea typeface="Calibri"/>
                <a:cs typeface="Calibri"/>
                <a:sym typeface="Calibri"/>
              </a:rPr>
            </a:br>
            <a:r>
              <a:rPr lang="en-GB" sz="1800">
                <a:solidFill>
                  <a:srgbClr val="2F5496"/>
                </a:solidFill>
                <a:latin typeface="Calibri"/>
                <a:ea typeface="Calibri"/>
                <a:cs typeface="Calibri"/>
                <a:sym typeface="Calibri"/>
              </a:rPr>
              <a:t>Requirements stated in ISP or time based</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a:p>
        </p:txBody>
      </p:sp>
      <p:cxnSp>
        <p:nvCxnSpPr>
          <p:cNvPr id="243" name="Google Shape;243;p12"/>
          <p:cNvCxnSpPr/>
          <p:nvPr/>
        </p:nvCxnSpPr>
        <p:spPr>
          <a:xfrm>
            <a:off x="5641848" y="5811961"/>
            <a:ext cx="1499616" cy="0"/>
          </a:xfrm>
          <a:prstGeom prst="straightConnector1">
            <a:avLst/>
          </a:prstGeom>
          <a:noFill/>
          <a:ln w="28575" cap="flat" cmpd="sng">
            <a:solidFill>
              <a:srgbClr val="FF0000"/>
            </a:solidFill>
            <a:prstDash val="solid"/>
            <a:miter lim="800000"/>
            <a:headEnd type="none" w="sm" len="sm"/>
            <a:tailEnd type="none" w="sm" len="sm"/>
          </a:ln>
        </p:spPr>
      </p:cxnSp>
      <p:cxnSp>
        <p:nvCxnSpPr>
          <p:cNvPr id="244" name="Google Shape;244;p12"/>
          <p:cNvCxnSpPr/>
          <p:nvPr/>
        </p:nvCxnSpPr>
        <p:spPr>
          <a:xfrm>
            <a:off x="2441275" y="6019225"/>
            <a:ext cx="4819061" cy="0"/>
          </a:xfrm>
          <a:prstGeom prst="straightConnector1">
            <a:avLst/>
          </a:prstGeom>
          <a:noFill/>
          <a:ln w="28575" cap="flat" cmpd="sng">
            <a:solidFill>
              <a:srgbClr val="FF0000"/>
            </a:solidFill>
            <a:prstDash val="solid"/>
            <a:miter lim="800000"/>
            <a:headEnd type="none" w="sm" len="sm"/>
            <a:tailEnd type="none" w="sm" len="sm"/>
          </a:ln>
        </p:spPr>
      </p:cxnSp>
      <p:cxnSp>
        <p:nvCxnSpPr>
          <p:cNvPr id="245" name="Google Shape;245;p12"/>
          <p:cNvCxnSpPr/>
          <p:nvPr/>
        </p:nvCxnSpPr>
        <p:spPr>
          <a:xfrm>
            <a:off x="2449902" y="6217345"/>
            <a:ext cx="2762178" cy="0"/>
          </a:xfrm>
          <a:prstGeom prst="straightConnector1">
            <a:avLst/>
          </a:prstGeom>
          <a:noFill/>
          <a:ln w="28575" cap="flat" cmpd="sng">
            <a:solidFill>
              <a:srgbClr val="FF0000"/>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55AA2B28574D40A54AD207BCB186F5" ma:contentTypeVersion="14" ma:contentTypeDescription="Skapa ett nytt dokument." ma:contentTypeScope="" ma:versionID="2f7037d10288a2324ea587885a510084">
  <xsd:schema xmlns:xsd="http://www.w3.org/2001/XMLSchema" xmlns:xs="http://www.w3.org/2001/XMLSchema" xmlns:p="http://schemas.microsoft.com/office/2006/metadata/properties" xmlns:ns3="e944d346-21ee-4ce3-9f2c-4260df43c821" xmlns:ns4="2d5b6d78-af51-4024-8560-60fa10e8605e" targetNamespace="http://schemas.microsoft.com/office/2006/metadata/properties" ma:root="true" ma:fieldsID="3eeef8b502783e55a11f95ad653bd115" ns3:_="" ns4:_="">
    <xsd:import namespace="e944d346-21ee-4ce3-9f2c-4260df43c821"/>
    <xsd:import namespace="2d5b6d78-af51-4024-8560-60fa10e8605e"/>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ServiceSystemTags"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4d346-21ee-4ce3-9f2c-4260df43c821"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5b6d78-af51-4024-8560-60fa10e8605e" elementFormDefault="qualified">
    <xsd:import namespace="http://schemas.microsoft.com/office/2006/documentManagement/types"/>
    <xsd:import namespace="http://schemas.microsoft.com/office/infopath/2007/PartnerControls"/>
    <xsd:element name="SharedWithUsers" ma:index="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Delat med information" ma:internalName="SharedWithDetails" ma:readOnly="true">
      <xsd:simpleType>
        <xsd:restriction base="dms:Note">
          <xsd:maxLength value="255"/>
        </xsd:restriction>
      </xsd:simpleType>
    </xsd:element>
    <xsd:element name="SharingHintHash" ma:index="11"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944d346-21ee-4ce3-9f2c-4260df43c821" xsi:nil="true"/>
  </documentManagement>
</p:properties>
</file>

<file path=customXml/itemProps1.xml><?xml version="1.0" encoding="utf-8"?>
<ds:datastoreItem xmlns:ds="http://schemas.openxmlformats.org/officeDocument/2006/customXml" ds:itemID="{525873B2-57B8-44BF-819B-36C4D56BB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44d346-21ee-4ce3-9f2c-4260df43c821"/>
    <ds:schemaRef ds:uri="2d5b6d78-af51-4024-8560-60fa10e860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1D9633-DCF1-4F81-A15F-6922E549DCAA}">
  <ds:schemaRefs>
    <ds:schemaRef ds:uri="http://schemas.microsoft.com/sharepoint/v3/contenttype/forms"/>
  </ds:schemaRefs>
</ds:datastoreItem>
</file>

<file path=customXml/itemProps3.xml><?xml version="1.0" encoding="utf-8"?>
<ds:datastoreItem xmlns:ds="http://schemas.openxmlformats.org/officeDocument/2006/customXml" ds:itemID="{7A19219E-5AF1-45BF-8940-C2BD15285E63}">
  <ds:schemaRefs>
    <ds:schemaRef ds:uri="http://schemas.openxmlformats.org/package/2006/metadata/core-properties"/>
    <ds:schemaRef ds:uri="http://schemas.microsoft.com/office/2006/metadata/properties"/>
    <ds:schemaRef ds:uri="2d5b6d78-af51-4024-8560-60fa10e8605e"/>
    <ds:schemaRef ds:uri="http://www.w3.org/XML/1998/namespace"/>
    <ds:schemaRef ds:uri="http://purl.org/dc/dcmitype/"/>
    <ds:schemaRef ds:uri="http://schemas.microsoft.com/office/2006/documentManagement/types"/>
    <ds:schemaRef ds:uri="http://purl.org/dc/terms/"/>
    <ds:schemaRef ds:uri="http://schemas.microsoft.com/office/infopath/2007/PartnerControls"/>
    <ds:schemaRef ds:uri="http://purl.org/dc/elements/1.1/"/>
    <ds:schemaRef ds:uri="e944d346-21ee-4ce3-9f2c-4260df43c821"/>
  </ds:schemaRefs>
</ds:datastoreItem>
</file>

<file path=docProps/app.xml><?xml version="1.0" encoding="utf-8"?>
<Properties xmlns="http://schemas.openxmlformats.org/officeDocument/2006/extended-properties" xmlns:vt="http://schemas.openxmlformats.org/officeDocument/2006/docPropsVTypes">
  <TotalTime>3</TotalTime>
  <Words>5080</Words>
  <Application>Microsoft Office PowerPoint</Application>
  <PresentationFormat>Widescreen</PresentationFormat>
  <Paragraphs>980</Paragraphs>
  <Slides>73</Slides>
  <Notes>73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Figtree</vt:lpstr>
      <vt:lpstr>Arial</vt:lpstr>
      <vt:lpstr>Calibri</vt:lpstr>
      <vt:lpstr>Noto Sans Symbols</vt:lpstr>
      <vt:lpstr>Office Theme</vt:lpstr>
      <vt:lpstr>PhD Chapter Survey 2024</vt:lpstr>
      <vt:lpstr>Focus of survey</vt:lpstr>
      <vt:lpstr>Our Student Sample (analysis)</vt:lpstr>
      <vt:lpstr>PowerPoint Presentation</vt:lpstr>
      <vt:lpstr>Our Student Sample (data)</vt:lpstr>
      <vt:lpstr>Our Student Sample (data)</vt:lpstr>
      <vt:lpstr>Student Union (data)</vt:lpstr>
      <vt:lpstr>Labour Unions (data)</vt:lpstr>
      <vt:lpstr>PhD Salary Ladder</vt:lpstr>
      <vt:lpstr>Salary Ladder Step (data)</vt:lpstr>
      <vt:lpstr>PowerPoint Presentation</vt:lpstr>
      <vt:lpstr>PowerPoint Presentation</vt:lpstr>
      <vt:lpstr>Criteria PhD salary ladder (data)</vt:lpstr>
      <vt:lpstr>Criteria PhD salary ladder (data)</vt:lpstr>
      <vt:lpstr>Criteria PhD salary ladder (data)</vt:lpstr>
      <vt:lpstr>Criteria PhD salary ladder (data)</vt:lpstr>
      <vt:lpstr>Criteria PhD salary ladder (data)</vt:lpstr>
      <vt:lpstr>PowerPoint Presentation</vt:lpstr>
      <vt:lpstr>eISPs –Why don’t you have one? (data)</vt:lpstr>
      <vt:lpstr>PowerPoint Presentation</vt:lpstr>
      <vt:lpstr>Issues with Ladder (data)</vt:lpstr>
      <vt:lpstr>Resolving PhD Salary Ladder Issues (data)</vt:lpstr>
      <vt:lpstr>Resolving PhD Salary Ladder Issues (data)</vt:lpstr>
      <vt:lpstr>Resolving PhD Salary Ladder Issues (data)</vt:lpstr>
      <vt:lpstr>Resolving PhD Salary Ladder Issues (data)</vt:lpstr>
      <vt:lpstr>Resolving PhD Salary Ladder Issues (data)</vt:lpstr>
      <vt:lpstr>Resolving PhD Salary Ladder Issues (data)</vt:lpstr>
      <vt:lpstr>Resolving PhD Salary Ladder Issues (data)</vt:lpstr>
      <vt:lpstr>Resolving PhD Salary Ladder Issues (data)</vt:lpstr>
      <vt:lpstr>Resolving PhD Salary Ladder Issues (analysis)</vt:lpstr>
      <vt:lpstr>How to modify salary ladder (data)</vt:lpstr>
      <vt:lpstr>How to modify salary ladder (data)</vt:lpstr>
      <vt:lpstr>Resolving PhD Salary Ladder Issues (data)</vt:lpstr>
      <vt:lpstr>Resolving PhD Salary Ladder Issues (analysis)</vt:lpstr>
      <vt:lpstr>Vacation and Sick leave</vt:lpstr>
      <vt:lpstr>Vacations and Sick leaves (data)</vt:lpstr>
      <vt:lpstr>Vacations and Sick leaves (data)</vt:lpstr>
      <vt:lpstr>Vacations and Sick leaves (data)</vt:lpstr>
      <vt:lpstr>PowerPoint Presentation</vt:lpstr>
      <vt:lpstr>Vacations and Sick leaves (data)</vt:lpstr>
      <vt:lpstr>Vacations and Sick leaves (data)</vt:lpstr>
      <vt:lpstr>Vacations and Sick leaves (data)</vt:lpstr>
      <vt:lpstr>Vacations and Sick leaves (data)</vt:lpstr>
      <vt:lpstr>Vacations and Sick leaves (data)</vt:lpstr>
      <vt:lpstr>Vacations and Sick leaves (data)</vt:lpstr>
      <vt:lpstr>Vacations and Sick leaves (data)</vt:lpstr>
      <vt:lpstr>Vacations and Sick leaves (data)</vt:lpstr>
      <vt:lpstr>Vacations and Sick leaves (data)</vt:lpstr>
      <vt:lpstr>Vacations and Sick leaves (data)</vt:lpstr>
      <vt:lpstr>PowerPoint Presentation</vt:lpstr>
      <vt:lpstr>PhD Ombudsman</vt:lpstr>
      <vt:lpstr>PhD Ombudsman (data)</vt:lpstr>
      <vt:lpstr>PhD Ombudsman (data)</vt:lpstr>
      <vt:lpstr>PowerPoint Presentation</vt:lpstr>
      <vt:lpstr>PowerPoint Presentation</vt:lpstr>
      <vt:lpstr>PowerPoint Presentation</vt:lpstr>
      <vt:lpstr>Reception, On-boarding, Chapter-Hall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PhD Chapter Hall (analysis)</vt:lpstr>
      <vt:lpstr>Branding and Perception (data)</vt:lpstr>
      <vt:lpstr>Branding and Perception (data)</vt:lpstr>
      <vt:lpstr>Branding and Perception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Chapter Survey 2024</dc:title>
  <dc:creator>Ellymay Goossens</dc:creator>
  <cp:lastModifiedBy>Ellymay Goossens</cp:lastModifiedBy>
  <cp:revision>1</cp:revision>
  <dcterms:created xsi:type="dcterms:W3CDTF">2024-07-26T08:45:41Z</dcterms:created>
  <dcterms:modified xsi:type="dcterms:W3CDTF">2024-09-25T08:55:03Z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0x010100B355AA2B28574D40A54AD207BCB186F5</vt:lpwstr>
  </property>
</Properties>
</file>